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60" r:id="rId3"/>
    <p:sldId id="455" r:id="rId4"/>
    <p:sldId id="631" r:id="rId5"/>
    <p:sldId id="605" r:id="rId6"/>
    <p:sldId id="659" r:id="rId7"/>
    <p:sldId id="656" r:id="rId8"/>
    <p:sldId id="650" r:id="rId9"/>
    <p:sldId id="652" r:id="rId10"/>
    <p:sldId id="653" r:id="rId11"/>
    <p:sldId id="654" r:id="rId12"/>
    <p:sldId id="655" r:id="rId13"/>
    <p:sldId id="647" r:id="rId14"/>
    <p:sldId id="424" r:id="rId15"/>
    <p:sldId id="606" r:id="rId16"/>
    <p:sldId id="422" r:id="rId17"/>
    <p:sldId id="657" r:id="rId18"/>
    <p:sldId id="658" r:id="rId19"/>
    <p:sldId id="648" r:id="rId20"/>
    <p:sldId id="529" r:id="rId21"/>
    <p:sldId id="649" r:id="rId22"/>
    <p:sldId id="560" r:id="rId23"/>
    <p:sldId id="410" r:id="rId24"/>
    <p:sldId id="259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用户" initials="W用" lastIdx="0" clrIdx="0"/>
  <p:cmAuthor id="1" name="Administrator" initials="A" lastIdx="5" clrIdx="0"/>
  <p:cmAuthor id="2" name="孙文" initials="孙文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E0"/>
    <a:srgbClr val="D34750"/>
    <a:srgbClr val="A90D24"/>
    <a:srgbClr val="A327BD"/>
    <a:srgbClr val="D0D0D0"/>
    <a:srgbClr val="D51466"/>
    <a:srgbClr val="CE3352"/>
    <a:srgbClr val="ECECEC"/>
    <a:srgbClr val="0156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04" d="100"/>
          <a:sy n="204" d="100"/>
        </p:scale>
        <p:origin x="564" y="162"/>
      </p:cViewPr>
      <p:guideLst>
        <p:guide orient="horz" pos="15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55BA0-68C4-468D-B6D6-30006B3CC087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5B875-BD3B-48F1-A599-6CB901C11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5B875-BD3B-48F1-A599-6CB901C1158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049" y="4876006"/>
            <a:ext cx="1304925" cy="167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7622049" y="4829170"/>
            <a:ext cx="1403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</a:rPr>
              <a:t>400-1605-759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06" y="4883631"/>
            <a:ext cx="2304256" cy="229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7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fld id="{66BEDE2E-F925-43A1-96FD-D7630EF0EEFC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1049158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59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83A4B4D7-0E70-4ED1-AD31-4D610AB41AD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2097181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94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595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fld id="{66BEDE2E-F925-43A1-96FD-D7630EF0EEFC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104859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59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83A4B4D7-0E70-4ED1-AD31-4D610AB41AD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19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fld id="{66BEDE2E-F925-43A1-96FD-D7630EF0EEFC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1049120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21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83A4B4D7-0E70-4ED1-AD31-4D610AB41AD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209717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3215" y="2355215"/>
            <a:ext cx="6201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花生周报：新米上市，短期供应压力显现</a:t>
            </a:r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2023.09.22</a:t>
            </a:r>
            <a:r>
              <a:rPr lang="zh-CN" altLang="en-US" sz="20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</a:t>
            </a: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      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              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48264" y="2139702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理性投资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r>
              <a:rPr lang="zh-CN" altLang="en-US" sz="1600" b="1" dirty="0">
                <a:solidFill>
                  <a:schemeClr val="bg1"/>
                </a:solidFill>
              </a:rPr>
              <a:t>远离非法证券期货陷阱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89" y="4155926"/>
            <a:ext cx="1836204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43179" y="4373881"/>
            <a:ext cx="19766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85000"/>
                  </a:schemeClr>
                </a:solidFill>
              </a:rPr>
              <a:t>400-1605-759</a:t>
            </a:r>
            <a:endParaRPr lang="zh-CN" altLang="en-US" sz="9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48250" y="4548056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济南市历下区经十路</a:t>
            </a:r>
            <a:r>
              <a:rPr lang="en-US" altLang="zh-CN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17703</a:t>
            </a:r>
            <a:r>
              <a:rPr lang="zh-CN" altLang="en-US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号华特广场五层</a:t>
            </a:r>
            <a:r>
              <a:rPr lang="en-US" altLang="zh-CN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r>
              <a:rPr lang="zh-CN" altLang="en-US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区</a:t>
            </a:r>
            <a:r>
              <a:rPr lang="en-US" altLang="zh-CN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C500.502</a:t>
            </a:r>
            <a:r>
              <a:rPr lang="zh-CN" altLang="en-US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室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67360" y="3003550"/>
            <a:ext cx="25933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cs typeface="+mj-ea"/>
                <a:sym typeface="+mn-ea"/>
              </a:rPr>
              <a:t>投研中心：孙连刚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  <a:cs typeface="+mj-ea"/>
                <a:sym typeface="+mn-ea"/>
              </a:rPr>
              <a:t> 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cs typeface="+mj-ea"/>
                <a:sym typeface="+mn-ea"/>
              </a:rPr>
              <a:t>投资咨询证号：Z0010869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  <a:cs typeface="+mj-ea"/>
                <a:sym typeface="+mn-ea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  <a:sym typeface="+mn-ea"/>
              </a:rPr>
              <a:t>  </a:t>
            </a:r>
            <a:endParaRPr lang="en-US" altLang="zh-CN" sz="1400" b="1" dirty="0">
              <a:solidFill>
                <a:schemeClr val="bg1"/>
              </a:solidFill>
              <a:latin typeface="方正姚体" panose="02010601030101010101" charset="-122"/>
              <a:ea typeface="方正姚体" panose="02010601030101010101" charset="-122"/>
              <a:cs typeface="方正姚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六边形 84"/>
          <p:cNvSpPr/>
          <p:nvPr/>
        </p:nvSpPr>
        <p:spPr>
          <a:xfrm>
            <a:off x="3763010" y="1038225"/>
            <a:ext cx="3093720" cy="509270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387" tIns="33193" rIns="66387" bIns="33193" rtlCol="0" anchor="ctr"/>
          <a:lstStyle/>
          <a:p>
            <a:pPr algn="ctr"/>
            <a:endParaRPr lang="zh-CN" altLang="en-US" sz="286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6" name="六边形 85"/>
          <p:cNvSpPr/>
          <p:nvPr/>
        </p:nvSpPr>
        <p:spPr>
          <a:xfrm>
            <a:off x="4183380" y="1128395"/>
            <a:ext cx="2640330" cy="370840"/>
          </a:xfrm>
          <a:prstGeom prst="hexagon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387" tIns="33193" rIns="66387" bIns="33193" rtlCol="0" anchor="ctr"/>
          <a:lstStyle/>
          <a:p>
            <a:pPr algn="ctr"/>
            <a:endParaRPr lang="zh-CN" altLang="en-US" sz="286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8" name="Rectangle 7"/>
          <p:cNvSpPr>
            <a:spLocks noChangeArrowheads="1"/>
          </p:cNvSpPr>
          <p:nvPr/>
        </p:nvSpPr>
        <p:spPr bwMode="auto">
          <a:xfrm>
            <a:off x="4375150" y="1159510"/>
            <a:ext cx="2497455" cy="3200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no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</a:rPr>
              <a:t>花生现货、期货行情回顾</a:t>
            </a:r>
          </a:p>
        </p:txBody>
      </p:sp>
      <p:sp>
        <p:nvSpPr>
          <p:cNvPr id="100" name="Rectangle 7"/>
          <p:cNvSpPr>
            <a:spLocks noChangeArrowheads="1"/>
          </p:cNvSpPr>
          <p:nvPr/>
        </p:nvSpPr>
        <p:spPr bwMode="auto">
          <a:xfrm>
            <a:off x="4807268" y="3137853"/>
            <a:ext cx="2707481" cy="3117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</a:rPr>
              <a:t>纯碱的储藏运输</a:t>
            </a:r>
            <a:endParaRPr lang="zh-CN" altLang="en-US" sz="286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2" name="Freeform 5"/>
          <p:cNvSpPr/>
          <p:nvPr/>
        </p:nvSpPr>
        <p:spPr bwMode="auto">
          <a:xfrm>
            <a:off x="1050914" y="1691160"/>
            <a:ext cx="2102436" cy="19604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587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14300">
              <a:prstClr val="black"/>
            </a:innerShdw>
          </a:effectLst>
        </p:spPr>
        <p:txBody>
          <a:bodyPr vert="horz" wrap="square" lIns="66387" tIns="33193" rIns="66387" bIns="33193" numCol="1" anchor="t" anchorCtr="0" compatLnSpc="1"/>
          <a:lstStyle/>
          <a:p>
            <a:endParaRPr lang="zh-CN" altLang="en-US" sz="2860" b="1">
              <a:solidFill>
                <a:srgbClr val="C00000"/>
              </a:solidFill>
              <a:latin typeface="+mj-ea"/>
              <a:ea typeface="+mj-ea"/>
            </a:endParaRPr>
          </a:p>
        </p:txBody>
      </p:sp>
      <p:grpSp>
        <p:nvGrpSpPr>
          <p:cNvPr id="2" name="组合 105"/>
          <p:cNvGrpSpPr/>
          <p:nvPr/>
        </p:nvGrpSpPr>
        <p:grpSpPr>
          <a:xfrm rot="16200000">
            <a:off x="3880485" y="1036955"/>
            <a:ext cx="454660" cy="511175"/>
            <a:chOff x="8827058" y="3545365"/>
            <a:chExt cx="1224230" cy="1467105"/>
          </a:xfrm>
        </p:grpSpPr>
        <p:sp>
          <p:nvSpPr>
            <p:cNvPr id="107" name="Freeform 5"/>
            <p:cNvSpPr/>
            <p:nvPr/>
          </p:nvSpPr>
          <p:spPr bwMode="auto">
            <a:xfrm rot="5400000">
              <a:off x="8705620" y="3666802"/>
              <a:ext cx="1467105" cy="122423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578" tIns="36288" rIns="72578" bIns="36288" numCol="1" anchor="t" anchorCtr="0" compatLnSpc="1"/>
            <a:lstStyle/>
            <a:p>
              <a:endParaRPr lang="zh-CN" altLang="en-US" sz="286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8" name="Freeform 5"/>
            <p:cNvSpPr/>
            <p:nvPr/>
          </p:nvSpPr>
          <p:spPr bwMode="auto">
            <a:xfrm rot="5400000">
              <a:off x="8912024" y="3867514"/>
              <a:ext cx="995740" cy="84429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72578" tIns="36288" rIns="72578" bIns="36288" numCol="1" anchor="t" anchorCtr="0" compatLnSpc="1"/>
            <a:lstStyle/>
            <a:p>
              <a:endParaRPr lang="zh-CN" altLang="en-US" sz="286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09" name="Rectangle 7"/>
          <p:cNvSpPr>
            <a:spLocks noChangeArrowheads="1"/>
          </p:cNvSpPr>
          <p:nvPr/>
        </p:nvSpPr>
        <p:spPr bwMode="auto">
          <a:xfrm>
            <a:off x="3973321" y="1148650"/>
            <a:ext cx="277598" cy="3117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</a:p>
        </p:txBody>
      </p:sp>
      <p:sp>
        <p:nvSpPr>
          <p:cNvPr id="119" name="Rectangle 7"/>
          <p:cNvSpPr>
            <a:spLocks noChangeArrowheads="1"/>
          </p:cNvSpPr>
          <p:nvPr/>
        </p:nvSpPr>
        <p:spPr bwMode="auto">
          <a:xfrm>
            <a:off x="3970986" y="2083327"/>
            <a:ext cx="277598" cy="5054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spAutoFit/>
          </a:bodyPr>
          <a:lstStyle/>
          <a:p>
            <a:r>
              <a:rPr lang="en-US" altLang="zh-CN" sz="286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286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0" name="Rectangle 7"/>
          <p:cNvSpPr>
            <a:spLocks noChangeArrowheads="1"/>
          </p:cNvSpPr>
          <p:nvPr/>
        </p:nvSpPr>
        <p:spPr bwMode="auto">
          <a:xfrm>
            <a:off x="3981781" y="3073385"/>
            <a:ext cx="277598" cy="5054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spAutoFit/>
          </a:bodyPr>
          <a:lstStyle/>
          <a:p>
            <a:r>
              <a:rPr lang="en-US" altLang="zh-CN" sz="286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286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3" name="Freeform 5"/>
          <p:cNvSpPr/>
          <p:nvPr/>
        </p:nvSpPr>
        <p:spPr bwMode="auto">
          <a:xfrm>
            <a:off x="747651" y="1560587"/>
            <a:ext cx="2102436" cy="19604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61000"/>
                  <a:lumOff val="39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9050"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</a:ln>
          <a:effectLst>
            <a:outerShdw blurRad="266700" dist="203200" dir="678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6387" tIns="33193" rIns="66387" bIns="33193" numCol="1" anchor="t" anchorCtr="0" compatLnSpc="1"/>
          <a:lstStyle/>
          <a:p>
            <a:endParaRPr lang="zh-CN" altLang="en-US" sz="2860" b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1115926" y="2122322"/>
            <a:ext cx="1557237" cy="747395"/>
          </a:xfrm>
          <a:prstGeom prst="rect">
            <a:avLst/>
          </a:prstGeom>
        </p:spPr>
        <p:txBody>
          <a:bodyPr wrap="square" lIns="88494" tIns="44247" rIns="88494" bIns="44247">
            <a:spAutoFit/>
          </a:bodyPr>
          <a:lstStyle/>
          <a:p>
            <a:pPr defTabSz="1139190">
              <a:defRPr/>
            </a:pPr>
            <a:r>
              <a:rPr lang="zh-CN" altLang="en-US" sz="4285" b="1" kern="0" dirty="0">
                <a:solidFill>
                  <a:srgbClr val="C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ea"/>
                <a:ea typeface="+mj-ea"/>
              </a:rPr>
              <a:t>目录</a:t>
            </a:r>
          </a:p>
        </p:txBody>
      </p:sp>
      <p:sp>
        <p:nvSpPr>
          <p:cNvPr id="105" name="Rectangle 4"/>
          <p:cNvSpPr txBox="1">
            <a:spLocks noChangeArrowheads="1"/>
          </p:cNvSpPr>
          <p:nvPr/>
        </p:nvSpPr>
        <p:spPr bwMode="auto">
          <a:xfrm>
            <a:off x="1095643" y="2750579"/>
            <a:ext cx="1406429" cy="38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6361" tIns="33180" rIns="66361" bIns="3318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>
              <a:defRPr/>
            </a:pPr>
            <a:r>
              <a:rPr lang="en-US" altLang="zh-CN" sz="1585" kern="0" dirty="0">
                <a:solidFill>
                  <a:srgbClr val="C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ea"/>
              </a:rPr>
              <a:t>CONTENTS</a:t>
            </a:r>
            <a:endParaRPr lang="zh-CN" altLang="en-US" sz="1585" kern="0" dirty="0">
              <a:solidFill>
                <a:srgbClr val="C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j-ea"/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3768725" y="2026285"/>
            <a:ext cx="3093720" cy="509270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387" tIns="33193" rIns="66387" bIns="33193" rtlCol="0" anchor="ctr"/>
          <a:lstStyle/>
          <a:p>
            <a:pPr algn="ctr"/>
            <a:endParaRPr lang="zh-CN" altLang="en-US" sz="286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4189095" y="2116455"/>
            <a:ext cx="2640330" cy="370840"/>
          </a:xfrm>
          <a:prstGeom prst="hexagon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387" tIns="33193" rIns="66387" bIns="33193" rtlCol="0" anchor="ctr"/>
          <a:lstStyle/>
          <a:p>
            <a:pPr algn="ctr"/>
            <a:endParaRPr lang="zh-CN" altLang="en-US" sz="2860" b="1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8" name="组合 105"/>
          <p:cNvGrpSpPr/>
          <p:nvPr/>
        </p:nvGrpSpPr>
        <p:grpSpPr>
          <a:xfrm rot="16200000">
            <a:off x="3886200" y="2025015"/>
            <a:ext cx="454660" cy="511175"/>
            <a:chOff x="8827058" y="3545365"/>
            <a:chExt cx="1224230" cy="1467105"/>
          </a:xfrm>
        </p:grpSpPr>
        <p:sp>
          <p:nvSpPr>
            <p:cNvPr id="9" name="Freeform 5"/>
            <p:cNvSpPr/>
            <p:nvPr/>
          </p:nvSpPr>
          <p:spPr bwMode="auto">
            <a:xfrm rot="5400000">
              <a:off x="8705620" y="3666802"/>
              <a:ext cx="1467105" cy="122423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578" tIns="36288" rIns="72578" bIns="36288" numCol="1" anchor="t" anchorCtr="0" compatLnSpc="1"/>
            <a:lstStyle/>
            <a:p>
              <a:endParaRPr lang="zh-CN" altLang="en-US" sz="286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Freeform 5"/>
            <p:cNvSpPr/>
            <p:nvPr/>
          </p:nvSpPr>
          <p:spPr bwMode="auto">
            <a:xfrm rot="5400000">
              <a:off x="8912024" y="3867514"/>
              <a:ext cx="995740" cy="84429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72578" tIns="36288" rIns="72578" bIns="36288" numCol="1" anchor="t" anchorCtr="0" compatLnSpc="1"/>
            <a:lstStyle/>
            <a:p>
              <a:endParaRPr lang="zh-CN" altLang="en-US" sz="286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979036" y="2136710"/>
            <a:ext cx="277598" cy="3117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4377690" y="2135505"/>
            <a:ext cx="2368550" cy="3117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花生油、粕行情回顾</a:t>
            </a:r>
            <a:endParaRPr lang="zh-CN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965271" y="3071387"/>
            <a:ext cx="277598" cy="5054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spAutoFit/>
          </a:bodyPr>
          <a:lstStyle/>
          <a:p>
            <a:r>
              <a:rPr lang="en-US" altLang="zh-CN" sz="286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286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3763010" y="3014345"/>
            <a:ext cx="3093720" cy="509270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387" tIns="33193" rIns="66387" bIns="33193" rtlCol="0" anchor="ctr"/>
          <a:lstStyle/>
          <a:p>
            <a:pPr algn="ctr"/>
            <a:endParaRPr lang="zh-CN" altLang="en-US" sz="286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4183380" y="3104515"/>
            <a:ext cx="2640330" cy="370840"/>
          </a:xfrm>
          <a:prstGeom prst="hexagon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387" tIns="33193" rIns="66387" bIns="33193" rtlCol="0" anchor="ctr"/>
          <a:lstStyle/>
          <a:p>
            <a:pPr algn="ctr"/>
            <a:endParaRPr lang="zh-CN" altLang="en-US" sz="2860" b="1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6" name="组合 105"/>
          <p:cNvGrpSpPr/>
          <p:nvPr/>
        </p:nvGrpSpPr>
        <p:grpSpPr>
          <a:xfrm rot="16200000">
            <a:off x="3880485" y="3013075"/>
            <a:ext cx="454660" cy="511175"/>
            <a:chOff x="8827058" y="3545365"/>
            <a:chExt cx="1224230" cy="1467105"/>
          </a:xfrm>
        </p:grpSpPr>
        <p:sp>
          <p:nvSpPr>
            <p:cNvPr id="17" name="Freeform 5"/>
            <p:cNvSpPr/>
            <p:nvPr/>
          </p:nvSpPr>
          <p:spPr bwMode="auto">
            <a:xfrm rot="5400000">
              <a:off x="8705620" y="3666802"/>
              <a:ext cx="1467105" cy="122423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578" tIns="36288" rIns="72578" bIns="36288" numCol="1" anchor="t" anchorCtr="0" compatLnSpc="1"/>
            <a:lstStyle/>
            <a:p>
              <a:endParaRPr lang="zh-CN" altLang="en-US" sz="286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8" name="Freeform 5"/>
            <p:cNvSpPr/>
            <p:nvPr/>
          </p:nvSpPr>
          <p:spPr bwMode="auto">
            <a:xfrm rot="5400000">
              <a:off x="8912024" y="3867514"/>
              <a:ext cx="995740" cy="84429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72578" tIns="36288" rIns="72578" bIns="36288" numCol="1" anchor="t" anchorCtr="0" compatLnSpc="1"/>
            <a:lstStyle/>
            <a:p>
              <a:endParaRPr lang="zh-CN" altLang="en-US" sz="286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973321" y="3124770"/>
            <a:ext cx="277598" cy="3117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4378325" y="3123565"/>
            <a:ext cx="2099310" cy="3117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油厂压榨利润计算</a:t>
            </a:r>
            <a:endParaRPr lang="zh-CN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3981781" y="4006200"/>
            <a:ext cx="277598" cy="5054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spAutoFit/>
          </a:bodyPr>
          <a:lstStyle/>
          <a:p>
            <a:r>
              <a:rPr lang="en-US" altLang="zh-CN" sz="286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286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965271" y="4004202"/>
            <a:ext cx="277598" cy="5054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spAutoFit/>
          </a:bodyPr>
          <a:lstStyle/>
          <a:p>
            <a:r>
              <a:rPr lang="en-US" altLang="zh-CN" sz="286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286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3763010" y="3947160"/>
            <a:ext cx="3093720" cy="509270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387" tIns="33193" rIns="66387" bIns="33193" rtlCol="0" anchor="ctr"/>
          <a:lstStyle/>
          <a:p>
            <a:pPr algn="ctr"/>
            <a:endParaRPr lang="zh-CN" altLang="en-US" sz="286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1" name="六边形 20"/>
          <p:cNvSpPr/>
          <p:nvPr/>
        </p:nvSpPr>
        <p:spPr>
          <a:xfrm>
            <a:off x="4183380" y="4037330"/>
            <a:ext cx="2640330" cy="370840"/>
          </a:xfrm>
          <a:prstGeom prst="hexagon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387" tIns="33193" rIns="66387" bIns="33193" rtlCol="0" anchor="ctr"/>
          <a:lstStyle/>
          <a:p>
            <a:pPr algn="ctr"/>
            <a:endParaRPr lang="zh-CN" altLang="en-US" sz="2860" b="1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2" name="组合 105"/>
          <p:cNvGrpSpPr/>
          <p:nvPr/>
        </p:nvGrpSpPr>
        <p:grpSpPr>
          <a:xfrm rot="16200000">
            <a:off x="3880485" y="3945890"/>
            <a:ext cx="454660" cy="511175"/>
            <a:chOff x="8827058" y="3545365"/>
            <a:chExt cx="1224230" cy="1467105"/>
          </a:xfrm>
        </p:grpSpPr>
        <p:sp>
          <p:nvSpPr>
            <p:cNvPr id="23" name="Freeform 5"/>
            <p:cNvSpPr/>
            <p:nvPr/>
          </p:nvSpPr>
          <p:spPr bwMode="auto">
            <a:xfrm rot="5400000">
              <a:off x="8705620" y="3666802"/>
              <a:ext cx="1467105" cy="122423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578" tIns="36288" rIns="72578" bIns="36288" numCol="1" anchor="t" anchorCtr="0" compatLnSpc="1"/>
            <a:lstStyle/>
            <a:p>
              <a:endParaRPr lang="zh-CN" altLang="en-US" sz="286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Freeform 5"/>
            <p:cNvSpPr/>
            <p:nvPr/>
          </p:nvSpPr>
          <p:spPr bwMode="auto">
            <a:xfrm rot="5400000">
              <a:off x="8912024" y="3867514"/>
              <a:ext cx="995740" cy="84429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72578" tIns="36288" rIns="72578" bIns="36288" numCol="1" anchor="t" anchorCtr="0" compatLnSpc="1"/>
            <a:lstStyle/>
            <a:p>
              <a:endParaRPr lang="zh-CN" altLang="en-US" sz="286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3973321" y="4057585"/>
            <a:ext cx="277598" cy="3117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4378325" y="4083685"/>
            <a:ext cx="2367915" cy="3117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6387" tIns="33193" rIns="66387" bIns="33193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</a:rPr>
              <a:t>总结与后期行情展望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300"/>
                            </p:stCondLst>
                            <p:childTnLst>
                              <p:par>
                                <p:cTn id="7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300"/>
                            </p:stCondLst>
                            <p:childTnLst>
                              <p:par>
                                <p:cTn id="8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800"/>
                            </p:stCondLst>
                            <p:childTnLst>
                              <p:par>
                                <p:cTn id="9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3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800"/>
                            </p:stCondLst>
                            <p:childTnLst>
                              <p:par>
                                <p:cTn id="10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700"/>
                            </p:stCondLst>
                            <p:childTnLst>
                              <p:par>
                                <p:cTn id="1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200"/>
                            </p:stCondLst>
                            <p:childTnLst>
                              <p:par>
                                <p:cTn id="1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700"/>
                            </p:stCondLst>
                            <p:childTnLst>
                              <p:par>
                                <p:cTn id="1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1200"/>
                            </p:stCondLst>
                            <p:childTnLst>
                              <p:par>
                                <p:cTn id="1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1700"/>
                            </p:stCondLst>
                            <p:childTnLst>
                              <p:par>
                                <p:cTn id="1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2550"/>
                            </p:stCondLst>
                            <p:childTnLst>
                              <p:par>
                                <p:cTn id="1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3050"/>
                            </p:stCondLst>
                            <p:childTnLst>
                              <p:par>
                                <p:cTn id="1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3550"/>
                            </p:stCondLst>
                            <p:childTnLst>
                              <p:par>
                                <p:cTn id="1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4050"/>
                            </p:stCondLst>
                            <p:childTnLst>
                              <p:par>
                                <p:cTn id="1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4550"/>
                            </p:stCondLst>
                            <p:childTnLst>
                              <p:par>
                                <p:cTn id="18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5050"/>
                            </p:stCondLst>
                            <p:childTnLst>
                              <p:par>
                                <p:cTn id="18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bldLvl="0" animBg="1"/>
      <p:bldP spid="86" grpId="0" bldLvl="0" animBg="1"/>
      <p:bldP spid="98" grpId="0"/>
      <p:bldP spid="100" grpId="0"/>
      <p:bldP spid="102" grpId="0" bldLvl="0" animBg="1"/>
      <p:bldP spid="109" grpId="0"/>
      <p:bldP spid="119" grpId="0"/>
      <p:bldP spid="120" grpId="0"/>
      <p:bldP spid="103" grpId="0" bldLvl="0" animBg="1"/>
      <p:bldP spid="104" grpId="0"/>
      <p:bldP spid="105" grpId="0" bldLvl="0" animBg="1"/>
      <p:bldP spid="6" grpId="0" bldLvl="0" animBg="1"/>
      <p:bldP spid="7" grpId="0" bldLvl="0" animBg="1"/>
      <p:bldP spid="11" grpId="0"/>
      <p:bldP spid="12" grpId="0"/>
      <p:bldP spid="13" grpId="0"/>
      <p:bldP spid="14" grpId="0" bldLvl="0" animBg="1"/>
      <p:bldP spid="15" grpId="0" bldLvl="0" animBg="1"/>
      <p:bldP spid="19" grpId="0"/>
      <p:bldP spid="20" grpId="0"/>
      <p:bldP spid="3" grpId="0"/>
      <p:bldP spid="4" grpId="0"/>
      <p:bldP spid="5" grpId="0" bldLvl="0" animBg="1"/>
      <p:bldP spid="21" grpId="0" bldLvl="0" animBg="1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1043940" y="915670"/>
            <a:ext cx="4488180" cy="745490"/>
            <a:chOff x="903371" y="298503"/>
            <a:chExt cx="1974303" cy="475376"/>
          </a:xfrm>
        </p:grpSpPr>
        <p:sp>
          <p:nvSpPr>
            <p:cNvPr id="72" name="任意多边形 71"/>
            <p:cNvSpPr/>
            <p:nvPr/>
          </p:nvSpPr>
          <p:spPr bwMode="auto">
            <a:xfrm>
              <a:off x="903371" y="298503"/>
              <a:ext cx="1974303" cy="475376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771" tIns="48385" rIns="96771" bIns="48385" numCol="1" anchor="t" anchorCtr="0" compatLnSpc="1">
              <a:noAutofit/>
            </a:bodyPr>
            <a:lstStyle/>
            <a:p>
              <a:endParaRPr lang="zh-CN" altLang="en-US" sz="1905" b="1"/>
            </a:p>
          </p:txBody>
        </p:sp>
        <p:sp>
          <p:nvSpPr>
            <p:cNvPr id="73" name="任意多边形 72"/>
            <p:cNvSpPr/>
            <p:nvPr/>
          </p:nvSpPr>
          <p:spPr bwMode="auto">
            <a:xfrm>
              <a:off x="1075562" y="350471"/>
              <a:ext cx="1755347" cy="370163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771" tIns="48385" rIns="96771" bIns="48385" numCol="1" anchor="t" anchorCtr="0" compatLnSpc="1">
              <a:noAutofit/>
            </a:bodyPr>
            <a:lstStyle/>
            <a:p>
              <a:endParaRPr lang="zh-CN" altLang="en-US" sz="1905" b="1"/>
            </a:p>
          </p:txBody>
        </p:sp>
      </p:grpSp>
      <p:grpSp>
        <p:nvGrpSpPr>
          <p:cNvPr id="74" name="组合 73"/>
          <p:cNvGrpSpPr/>
          <p:nvPr/>
        </p:nvGrpSpPr>
        <p:grpSpPr>
          <a:xfrm rot="16200000">
            <a:off x="1098738" y="870222"/>
            <a:ext cx="728980" cy="833755"/>
            <a:chOff x="8573738" y="3904269"/>
            <a:chExt cx="1029743" cy="1267581"/>
          </a:xfrm>
        </p:grpSpPr>
        <p:sp>
          <p:nvSpPr>
            <p:cNvPr id="75" name="Freeform 5"/>
            <p:cNvSpPr/>
            <p:nvPr/>
          </p:nvSpPr>
          <p:spPr bwMode="auto">
            <a:xfrm rot="5400000">
              <a:off x="8454819" y="4023188"/>
              <a:ext cx="1267581" cy="102974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771" tIns="48385" rIns="96771" bIns="48385" numCol="1" anchor="t" anchorCtr="0" compatLnSpc="1"/>
            <a:lstStyle/>
            <a:p>
              <a:endParaRPr lang="zh-CN" altLang="en-US" sz="1905">
                <a:solidFill>
                  <a:prstClr val="black"/>
                </a:solidFill>
              </a:endParaRPr>
            </a:p>
          </p:txBody>
        </p:sp>
        <p:sp>
          <p:nvSpPr>
            <p:cNvPr id="76" name="Freeform 5"/>
            <p:cNvSpPr/>
            <p:nvPr/>
          </p:nvSpPr>
          <p:spPr bwMode="auto">
            <a:xfrm rot="5400000">
              <a:off x="8563157" y="4094776"/>
              <a:ext cx="1070637" cy="88174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771" tIns="48385" rIns="96771" bIns="48385" numCol="1" anchor="t" anchorCtr="0" compatLnSpc="1"/>
            <a:lstStyle/>
            <a:p>
              <a:endParaRPr lang="zh-CN" altLang="en-US" sz="1905">
                <a:solidFill>
                  <a:prstClr val="black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979930" y="1071245"/>
            <a:ext cx="3014345" cy="4457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000" b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  <a:sym typeface="+mn-ea"/>
              </a:rPr>
              <a:t>花生现货、期货行情回顾</a:t>
            </a:r>
          </a:p>
          <a:p>
            <a:pPr algn="ctr"/>
            <a:endParaRPr lang="en-US" altLang="zh-CN" sz="2000" b="1">
              <a:ln w="22225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ea"/>
              <a:ea typeface="+mj-ea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70000" y="1112520"/>
            <a:ext cx="348615" cy="3346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000" b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  <a:sym typeface="+mn-ea"/>
              </a:rPr>
              <a:t>一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70000" y="1851660"/>
            <a:ext cx="3036570" cy="16630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>
                <a:latin typeface="+mn-ea"/>
                <a:cs typeface="+mn-ea"/>
              </a:rPr>
              <a:t>1</a:t>
            </a:r>
            <a:r>
              <a:rPr lang="zh-CN" altLang="en-US">
                <a:latin typeface="+mn-ea"/>
                <a:cs typeface="+mn-ea"/>
              </a:rPr>
              <a:t>、</a:t>
            </a:r>
            <a:r>
              <a:rPr lang="en-US" altLang="zh-CN">
                <a:latin typeface="+mn-ea"/>
                <a:cs typeface="+mn-ea"/>
              </a:rPr>
              <a:t> 本周花生现货市场行情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mtClean="0">
                <a:latin typeface="+mn-ea"/>
                <a:cs typeface="+mn-ea"/>
              </a:rPr>
              <a:t>花生现货价格</a:t>
            </a:r>
            <a:r>
              <a:rPr lang="zh-CN" altLang="en-US" smtClean="0">
                <a:latin typeface="+mn-ea"/>
                <a:cs typeface="+mn-ea"/>
              </a:rPr>
              <a:t>走势</a:t>
            </a:r>
            <a:endParaRPr lang="en-US" altLang="zh-CN" smtClean="0">
              <a:latin typeface="+mn-ea"/>
              <a:cs typeface="+mn-ea"/>
            </a:endParaRPr>
          </a:p>
          <a:p>
            <a:r>
              <a:rPr lang="en-US" altLang="zh-CN">
                <a:latin typeface="+mn-ea"/>
                <a:cs typeface="+mn-ea"/>
              </a:rPr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latin typeface="+mn-ea"/>
                <a:cs typeface="+mn-ea"/>
              </a:rPr>
              <a:t>油厂库存及开机率</a:t>
            </a:r>
            <a:r>
              <a:rPr lang="en-US" altLang="zh-CN"/>
              <a:t>	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306570" y="1851660"/>
            <a:ext cx="3096895" cy="20739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>
                <a:latin typeface="+mn-ea"/>
                <a:cs typeface="+mn-ea"/>
                <a:sym typeface="+mn-ea"/>
              </a:rPr>
              <a:t>2</a:t>
            </a:r>
            <a:r>
              <a:rPr lang="zh-CN" altLang="en-US">
                <a:latin typeface="+mn-ea"/>
                <a:cs typeface="+mn-ea"/>
                <a:sym typeface="+mn-ea"/>
              </a:rPr>
              <a:t>、</a:t>
            </a:r>
            <a:r>
              <a:rPr lang="en-US" altLang="zh-CN">
                <a:latin typeface="+mn-ea"/>
                <a:cs typeface="+mn-ea"/>
                <a:sym typeface="+mn-ea"/>
              </a:rPr>
              <a:t> 本周期货市场行情走势	</a:t>
            </a:r>
          </a:p>
          <a:p>
            <a:pPr marL="285750" lvl="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>
                <a:latin typeface="+mn-ea"/>
                <a:cs typeface="+mn-ea"/>
                <a:sym typeface="+mn-ea"/>
              </a:rPr>
              <a:t>期货合约价格走势</a:t>
            </a:r>
          </a:p>
          <a:p>
            <a:pPr lvl="0" algn="l">
              <a:buClrTx/>
              <a:buSzTx/>
              <a:buFontTx/>
            </a:pPr>
            <a:r>
              <a:rPr lang="en-US" altLang="zh-CN">
                <a:latin typeface="+mn-ea"/>
                <a:cs typeface="+mn-ea"/>
                <a:sym typeface="+mn-ea"/>
              </a:rPr>
              <a:t>	</a:t>
            </a:r>
          </a:p>
          <a:p>
            <a:pPr marL="285750" lvl="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>
                <a:latin typeface="+mn-ea"/>
                <a:cs typeface="+mn-ea"/>
                <a:sym typeface="+mn-ea"/>
              </a:rPr>
              <a:t>花生期货各合约价差</a:t>
            </a:r>
          </a:p>
          <a:p>
            <a:pPr lvl="0" algn="l">
              <a:buClrTx/>
              <a:buSzTx/>
              <a:buFontTx/>
            </a:pPr>
            <a:r>
              <a:rPr lang="en-US" altLang="zh-CN">
                <a:latin typeface="+mn-ea"/>
                <a:cs typeface="+mn-ea"/>
                <a:sym typeface="+mn-ea"/>
              </a:rPr>
              <a:t>	</a:t>
            </a:r>
          </a:p>
          <a:p>
            <a:pPr marL="285750" lvl="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>
                <a:latin typeface="+mn-ea"/>
                <a:cs typeface="+mn-ea"/>
                <a:sym typeface="+mn-ea"/>
              </a:rPr>
              <a:t>花生期货各合约基差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4"/>
          <p:cNvSpPr/>
          <p:nvPr/>
        </p:nvSpPr>
        <p:spPr>
          <a:xfrm>
            <a:off x="1115615" y="267335"/>
            <a:ext cx="5217239" cy="28819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07340" indent="-285750" eaLnBrk="0">
              <a:lnSpc>
                <a:spcPts val="2285"/>
              </a:lnSpc>
              <a:buFont typeface="Arial" panose="020B0604020202020204" pitchFamily="34" charset="0"/>
              <a:buChar char="•"/>
            </a:pPr>
            <a:r>
              <a:rPr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1600" spc="6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本周花生现货市场行情</a:t>
            </a:r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</p:txBody>
      </p:sp>
      <p:sp>
        <p:nvSpPr>
          <p:cNvPr id="4" name="textbox 51"/>
          <p:cNvSpPr/>
          <p:nvPr/>
        </p:nvSpPr>
        <p:spPr>
          <a:xfrm>
            <a:off x="6660232" y="4601631"/>
            <a:ext cx="2086719" cy="13035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>
              <a:solidFill>
                <a:schemeClr val="bg1"/>
              </a:solidFill>
            </a:endParaRPr>
          </a:p>
          <a:p>
            <a:pPr marL="12700" algn="l" rtl="0" eaLnBrk="0">
              <a:lnSpc>
                <a:spcPts val="665"/>
              </a:lnSpc>
            </a:pP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</a:t>
            </a:r>
            <a:r>
              <a:rPr sz="500" spc="10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500" spc="10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我的农产品网</a:t>
            </a: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500" spc="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Mysteel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spc="80" dirty="0">
              <a:ln w="2179" cap="flat" cmpd="sng">
                <a:solidFill>
                  <a:srgbClr val="808080">
                    <a:alpha val="100000"/>
                  </a:srgbClr>
                </a:solidFill>
                <a:prstDash val="solid"/>
                <a:bevel/>
              </a:ln>
              <a:solidFill>
                <a:schemeClr val="bg1">
                  <a:alpha val="10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771550"/>
            <a:ext cx="5183063" cy="374441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23528" y="987574"/>
            <a:ext cx="3024336" cy="3375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lvl="0" indent="-171450" eaLnBrk="0">
              <a:lnSpc>
                <a:spcPts val="1145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本周双节备货基本收尾，现</a:t>
            </a: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货价格基本稳定，</a:t>
            </a: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局</a:t>
            </a: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部偏强</a:t>
            </a:r>
            <a:endParaRPr lang="en-US" altLang="zh-CN" sz="90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84150" lvl="0" indent="-171450" eaLnBrk="0">
              <a:lnSpc>
                <a:spcPts val="1145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endParaRPr lang="zh-CN" altLang="en-US" sz="9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84150" lvl="0" indent="-171450" eaLnBrk="0">
              <a:lnSpc>
                <a:spcPts val="1145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油厂收购指标收紧，下调收购价格，现货情绪上成交偏弱</a:t>
            </a:r>
            <a:endParaRPr lang="en-US" altLang="zh-CN" sz="90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84150" lvl="0" indent="-171450" eaLnBrk="0">
              <a:lnSpc>
                <a:spcPts val="1145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endParaRPr lang="en-US" altLang="zh-CN" sz="9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84150" lvl="0" indent="-171450" eaLnBrk="0">
              <a:lnSpc>
                <a:spcPts val="1145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</a:t>
            </a: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工厂和贸易商采购均较为谨慎，按需采</a:t>
            </a: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购</a:t>
            </a: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90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84150" lvl="0" indent="-171450" eaLnBrk="0">
              <a:lnSpc>
                <a:spcPts val="1145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endParaRPr lang="en-US" altLang="zh-CN" sz="9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84150" lvl="0" indent="-171450" eaLnBrk="0">
              <a:lnSpc>
                <a:spcPts val="1145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进口米价格出现松动，以执行前期合同为主，成交一般，走货一般。</a:t>
            </a:r>
            <a:endParaRPr lang="en-US" altLang="zh-CN" sz="90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84150" lvl="0" indent="-171450" eaLnBrk="0">
              <a:lnSpc>
                <a:spcPts val="1145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endParaRPr lang="en-US" altLang="zh-CN" sz="9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84150" lvl="0" indent="-171450" eaLnBrk="0">
              <a:lnSpc>
                <a:spcPts val="1145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宏</a:t>
            </a: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观偏弱，</a:t>
            </a: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大宗商品价格偏弱运</a:t>
            </a: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行</a:t>
            </a: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，花生油、粕需求较差，价格松动</a:t>
            </a:r>
            <a:endParaRPr lang="en-US" altLang="zh-CN" sz="90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84150" lvl="0" indent="-171450" eaLnBrk="0">
              <a:lnSpc>
                <a:spcPts val="1145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endParaRPr lang="en-US" altLang="zh-CN" sz="9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84150" lvl="0" indent="-171450" eaLnBrk="0">
              <a:lnSpc>
                <a:spcPts val="1145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新产季</a:t>
            </a: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花生</a:t>
            </a: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增</a:t>
            </a: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产预期强烈，年后行情不看好</a:t>
            </a:r>
            <a:endParaRPr lang="en-US" altLang="zh-CN" sz="90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84150" lvl="0" indent="-171450" eaLnBrk="0">
              <a:lnSpc>
                <a:spcPts val="1145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endParaRPr lang="en-US" altLang="zh-CN" sz="9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84150" lvl="0" indent="-171450" eaLnBrk="0">
              <a:lnSpc>
                <a:spcPts val="1145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整</a:t>
            </a: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体看，</a:t>
            </a: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</a:t>
            </a: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前花生供应宽松，需求疲软，现货价格处于相对高</a:t>
            </a: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</a:t>
            </a: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，油厂有强补库需求与预期，预计盘面走势纠结，整体偏弱区间震</a:t>
            </a: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荡为</a:t>
            </a:r>
            <a:r>
              <a:rPr lang="zh-CN" altLang="en-US" sz="9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</a:t>
            </a: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，震荡区间：</a:t>
            </a:r>
            <a:r>
              <a:rPr lang="en-US" altLang="zh-CN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9800-10500</a:t>
            </a:r>
            <a:r>
              <a:rPr lang="zh-CN" altLang="en-US" sz="90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，关注现货节奏。</a:t>
            </a:r>
            <a:endParaRPr lang="zh-CN" altLang="en-US" sz="9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755576" y="647071"/>
            <a:ext cx="7272858" cy="193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双节备货收尾，本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周主产区花生现货价格、港口进口花生价格普遍偏弱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调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整：</a:t>
            </a:r>
            <a:endParaRPr lang="zh-CN" altLang="en-US" sz="900" spc="9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河南白沙多数地区价格表现平稳，局部价格略显稳中偏强，天气影响，春米货源减少，目前供应量有限，麦茬预计雨后进入收获期，市场要货的一般，交易平淡，成交以水分、质量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论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价；大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花生多数地区价格基本平稳，局部价格略显偏弱，天气影响，新季春花生上货量不大，市场要货的不多，成交以质论价。</a:t>
            </a: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辽宁地区新花生价格大体平稳，本地新季花生陆续收获中，上货量有所增加，加工商收购略显谨慎，市场交易一般，成交以水分、质量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论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价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吉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林地区新花生价格大体平稳，贸易商外调货源不多，交易量有限，本地新花生零星刨出，暂未正式上市，关注后期天气情况，以及刨出进度。</a:t>
            </a: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内蒙四粒红花生上货量不大，市场询价的多，但实际成交量不大，价格平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稳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900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1" name="textbox 51"/>
          <p:cNvSpPr/>
          <p:nvPr/>
        </p:nvSpPr>
        <p:spPr>
          <a:xfrm>
            <a:off x="5940153" y="4659982"/>
            <a:ext cx="2160290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65"/>
              </a:lnSpc>
            </a:pP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资料来源：</a:t>
            </a:r>
            <a:r>
              <a:rPr sz="500" spc="100" smtClean="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我的农产品网</a:t>
            </a: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500" spc="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Mysteel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dirty="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620025"/>
            <a:ext cx="7272858" cy="1951151"/>
          </a:xfrm>
          <a:prstGeom prst="rect">
            <a:avLst/>
          </a:prstGeom>
        </p:spPr>
      </p:pic>
      <p:sp>
        <p:nvSpPr>
          <p:cNvPr id="11" name="textbox 44"/>
          <p:cNvSpPr/>
          <p:nvPr/>
        </p:nvSpPr>
        <p:spPr>
          <a:xfrm>
            <a:off x="1115615" y="267335"/>
            <a:ext cx="5217239" cy="28819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07340" indent="-285750" eaLnBrk="0">
              <a:lnSpc>
                <a:spcPts val="2285"/>
              </a:lnSpc>
              <a:buFont typeface="Arial" panose="020B0604020202020204" pitchFamily="34" charset="0"/>
              <a:buChar char="•"/>
            </a:pPr>
            <a:r>
              <a:rPr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 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</a:t>
            </a:r>
            <a:r>
              <a:rPr lang="zh-CN" altLang="en-US" sz="1600" spc="6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生现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货价格走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势</a:t>
            </a:r>
            <a:r>
              <a:rPr lang="en-US" altLang="zh-CN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</a:t>
            </a:r>
            <a:r>
              <a:rPr lang="zh-CN" altLang="en-US" sz="1600" spc="6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通货花生</a:t>
            </a:r>
            <a:endParaRPr lang="zh-CN" altLang="en-US" sz="1600" spc="60">
              <a:ln w="653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755576" y="827296"/>
            <a:ext cx="7272858" cy="150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山东地区新花生价格基本平稳，上市初期，供应量不大，市场要货的不多，主要按需采购，购销平淡，成交以水分、质量论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价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900" spc="9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河北地区新花生价格大体平稳，上货量不大，市场采购方按需拿货，交易好货为主，成交以质论价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900" spc="9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安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徽、江西地区新花生价格稳定，仅农户手中少量货源，零星交易量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900" spc="9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江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苏地区新花生价格大体平稳，春米货源减少，交易量有限，麦茬米受降雨影响，上市时间推迟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900" spc="9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湖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北地区新花生价格稳定，阴雨天气影响，上货量有限，市场交易不快，以质论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价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900" spc="9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贸市场终端客户按需备货，个别地区走货略有好转，花生价格平稳。</a:t>
            </a:r>
            <a:endParaRPr lang="zh-CN" altLang="en-US" sz="900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1" name="textbox 51"/>
          <p:cNvSpPr/>
          <p:nvPr/>
        </p:nvSpPr>
        <p:spPr>
          <a:xfrm>
            <a:off x="5940153" y="4659982"/>
            <a:ext cx="2160290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65"/>
              </a:lnSpc>
            </a:pP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资料来源：</a:t>
            </a:r>
            <a:r>
              <a:rPr sz="500" spc="100" smtClean="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我的农产品网</a:t>
            </a: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500" spc="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Mysteel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dirty="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620025"/>
            <a:ext cx="7272858" cy="1951151"/>
          </a:xfrm>
          <a:prstGeom prst="rect">
            <a:avLst/>
          </a:prstGeom>
        </p:spPr>
      </p:pic>
      <p:sp>
        <p:nvSpPr>
          <p:cNvPr id="11" name="textbox 44"/>
          <p:cNvSpPr/>
          <p:nvPr/>
        </p:nvSpPr>
        <p:spPr>
          <a:xfrm>
            <a:off x="1115615" y="267335"/>
            <a:ext cx="5217239" cy="28819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07340" indent="-285750" eaLnBrk="0">
              <a:lnSpc>
                <a:spcPts val="2285"/>
              </a:lnSpc>
              <a:buFont typeface="Arial" panose="020B0604020202020204" pitchFamily="34" charset="0"/>
              <a:buChar char="•"/>
            </a:pPr>
            <a:r>
              <a:rPr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 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</a:t>
            </a:r>
            <a:r>
              <a:rPr lang="zh-CN" altLang="en-US" sz="1600" spc="6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生现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货价格走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势</a:t>
            </a:r>
            <a:r>
              <a:rPr lang="en-US" altLang="zh-CN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</a:t>
            </a:r>
            <a:r>
              <a:rPr lang="zh-CN" altLang="en-US" sz="1600" spc="6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通货花生</a:t>
            </a:r>
            <a:endParaRPr lang="zh-CN" altLang="en-US" sz="1600" spc="60">
              <a:ln w="653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06073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971550" y="876935"/>
            <a:ext cx="7056834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油料米方面，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当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前油厂均未如实大量收购，部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分小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油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厂少量随行收购，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整体成交量不大。全国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油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料成交报价：玉泉：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10000-10200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吨；玉皇油料米以质论价，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10700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吨（通米）；费县中粮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10900-11000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吨（通米）。</a:t>
            </a:r>
            <a:endParaRPr lang="zh-CN" altLang="en-US" sz="900" spc="9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进口米方面，本周进口米价格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走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势偏弱，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库存不大，高价走货不畅，随新米上市，进口米价格较新米无优势，苏丹精米黄岛港报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价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10750-10800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吨，实际成交不多。</a:t>
            </a:r>
            <a:endParaRPr lang="zh-CN" altLang="en-US" sz="900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1" name="textbox 51"/>
          <p:cNvSpPr/>
          <p:nvPr/>
        </p:nvSpPr>
        <p:spPr>
          <a:xfrm>
            <a:off x="5868144" y="4441965"/>
            <a:ext cx="2063702" cy="14602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65"/>
              </a:lnSpc>
            </a:pP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</a:t>
            </a:r>
            <a:r>
              <a:rPr sz="500" spc="10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500" spc="10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我的农产品网</a:t>
            </a: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500" spc="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Mysteel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dirty="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dirty="0"/>
          </a:p>
        </p:txBody>
      </p:sp>
      <p:sp>
        <p:nvSpPr>
          <p:cNvPr id="7" name="textbox 44"/>
          <p:cNvSpPr/>
          <p:nvPr/>
        </p:nvSpPr>
        <p:spPr>
          <a:xfrm>
            <a:off x="1115615" y="267335"/>
            <a:ext cx="5217239" cy="28819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07340" indent="-285750" eaLnBrk="0">
              <a:lnSpc>
                <a:spcPts val="2285"/>
              </a:lnSpc>
              <a:buFont typeface="Arial" panose="020B0604020202020204" pitchFamily="34" charset="0"/>
              <a:buChar char="•"/>
            </a:pPr>
            <a:r>
              <a:rPr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 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</a:t>
            </a:r>
            <a:r>
              <a:rPr lang="zh-CN" altLang="en-US" sz="1600" spc="6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生现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货价格走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势</a:t>
            </a:r>
            <a:r>
              <a:rPr lang="en-US" altLang="zh-CN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油料花生</a:t>
            </a:r>
            <a:endParaRPr lang="zh-CN" altLang="en-US" sz="1600" spc="60">
              <a:ln w="653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995686"/>
            <a:ext cx="6490248" cy="236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35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1331640" y="930501"/>
            <a:ext cx="6192738" cy="523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据我的农产品网数据，截止到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22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国内花生油样本企业厂家开机率为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2.80%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，开机率维持低位（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2.80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%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）。当前油厂大部分未开机，预计新季花生上市之前，开机率将持续保持较低水平。</a:t>
            </a:r>
            <a:endParaRPr sz="900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1" name="textbox 51"/>
          <p:cNvSpPr/>
          <p:nvPr/>
        </p:nvSpPr>
        <p:spPr>
          <a:xfrm>
            <a:off x="5555736" y="4587974"/>
            <a:ext cx="2069766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65"/>
              </a:lnSpc>
            </a:pPr>
            <a:r>
              <a:rPr sz="500" spc="10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</a:t>
            </a:r>
            <a:r>
              <a:rPr sz="500" spc="10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500" spc="10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我的农产品网</a:t>
            </a: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500" spc="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Mysteel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dirty="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779662"/>
            <a:ext cx="6077838" cy="2665245"/>
          </a:xfrm>
          <a:prstGeom prst="rect">
            <a:avLst/>
          </a:prstGeom>
        </p:spPr>
      </p:pic>
      <p:sp>
        <p:nvSpPr>
          <p:cNvPr id="8" name="textbox 44"/>
          <p:cNvSpPr/>
          <p:nvPr/>
        </p:nvSpPr>
        <p:spPr>
          <a:xfrm>
            <a:off x="1115616" y="293931"/>
            <a:ext cx="5217239" cy="28819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07340" indent="-285750" eaLnBrk="0">
              <a:lnSpc>
                <a:spcPts val="2285"/>
              </a:lnSpc>
              <a:buFont typeface="Arial" panose="020B0604020202020204" pitchFamily="34" charset="0"/>
              <a:buChar char="•"/>
            </a:pPr>
            <a:r>
              <a:rPr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 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本周花生油厂开机率</a:t>
            </a:r>
            <a:endParaRPr lang="zh-CN" altLang="en-US" sz="1600" spc="60">
              <a:ln w="653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52969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1403648" y="1072722"/>
            <a:ext cx="6048722" cy="79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据我的农产品网数据，截止到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22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国内抽样油厂花生库存统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计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43526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吨，与上周相比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减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少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500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吨，抽样油厂花生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库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存处于低位并逐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步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降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低，预计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月份起个油厂陆续入市收购，抽样油厂花生库存将逐渐增加。</a:t>
            </a:r>
            <a:endParaRPr sz="900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1" name="textbox 51"/>
          <p:cNvSpPr/>
          <p:nvPr/>
        </p:nvSpPr>
        <p:spPr>
          <a:xfrm>
            <a:off x="5508105" y="4443958"/>
            <a:ext cx="2204820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65"/>
              </a:lnSpc>
            </a:pPr>
            <a:r>
              <a:rPr sz="500" spc="10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</a:t>
            </a:r>
            <a:r>
              <a:rPr sz="500" spc="10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500" spc="10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我的农产品网</a:t>
            </a: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500" spc="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Mysteel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dirty="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5656" y="1995686"/>
            <a:ext cx="6237268" cy="2323988"/>
          </a:xfrm>
          <a:prstGeom prst="rect">
            <a:avLst/>
          </a:prstGeom>
        </p:spPr>
      </p:pic>
      <p:sp>
        <p:nvSpPr>
          <p:cNvPr id="7" name="textbox 44"/>
          <p:cNvSpPr/>
          <p:nvPr/>
        </p:nvSpPr>
        <p:spPr>
          <a:xfrm>
            <a:off x="1115616" y="267494"/>
            <a:ext cx="5217239" cy="28819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07340" indent="-285750" eaLnBrk="0">
              <a:lnSpc>
                <a:spcPts val="2285"/>
              </a:lnSpc>
              <a:buFont typeface="Arial" panose="020B0604020202020204" pitchFamily="34" charset="0"/>
              <a:buChar char="•"/>
            </a:pPr>
            <a:r>
              <a:rPr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 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本</a:t>
            </a:r>
            <a:r>
              <a:rPr lang="zh-CN" altLang="en-US" sz="1600" spc="6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周花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生抽样油厂库存</a:t>
            </a:r>
            <a:endParaRPr lang="zh-CN" altLang="en-US" sz="1600" spc="60">
              <a:ln w="653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19347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1295561" y="1059582"/>
            <a:ext cx="6336754" cy="79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本周花生期货主力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约维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持区间震荡走势，截至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21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，花生期货主力合约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2311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合约，收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盘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10068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吨，周内最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高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10228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吨，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最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低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9990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吨，周结算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价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10124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吨，较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周涨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点，涨幅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0.10%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度宽幅震荡，维持弱势。</a:t>
            </a:r>
            <a:endParaRPr sz="900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1" name="textbox 51"/>
          <p:cNvSpPr/>
          <p:nvPr/>
        </p:nvSpPr>
        <p:spPr>
          <a:xfrm>
            <a:off x="6084168" y="4299942"/>
            <a:ext cx="1769745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65"/>
              </a:lnSpc>
            </a:pPr>
            <a:r>
              <a:rPr sz="500" spc="10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</a:t>
            </a:r>
            <a:r>
              <a:rPr sz="500" spc="10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500" spc="10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文华财经</a:t>
            </a: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smtClean="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dirty="0"/>
          </a:p>
        </p:txBody>
      </p:sp>
      <p:sp>
        <p:nvSpPr>
          <p:cNvPr id="6" name="textbox 44"/>
          <p:cNvSpPr/>
          <p:nvPr/>
        </p:nvSpPr>
        <p:spPr>
          <a:xfrm>
            <a:off x="1115616" y="339502"/>
            <a:ext cx="5217239" cy="28819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07340" indent="-285750" eaLnBrk="0">
              <a:lnSpc>
                <a:spcPts val="2285"/>
              </a:lnSpc>
              <a:buFont typeface="Arial" panose="020B0604020202020204" pitchFamily="34" charset="0"/>
              <a:buChar char="•"/>
            </a:pPr>
            <a:r>
              <a:rPr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 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期</a:t>
            </a:r>
            <a:r>
              <a:rPr lang="zh-CN" altLang="en-US" sz="1600" spc="6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货合约价格走势</a:t>
            </a:r>
          </a:p>
          <a:p>
            <a:pPr marL="307340" indent="-285750" eaLnBrk="0">
              <a:lnSpc>
                <a:spcPts val="2285"/>
              </a:lnSpc>
              <a:buFont typeface="Arial" panose="020B0604020202020204" pitchFamily="34" charset="0"/>
              <a:buChar char="•"/>
            </a:pPr>
            <a:endParaRPr lang="zh-CN" altLang="en-US" sz="1600" spc="60">
              <a:ln w="653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619" y="2211710"/>
            <a:ext cx="6264696" cy="204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0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971550" y="876935"/>
            <a:ext cx="6624786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花生合约月间固定费用为仓储费，当前国内冷库库存费用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天，一个月花生库存费用约为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30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吨，不考虑资金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利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息、不考虑空头交割费用，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则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-4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月仓储费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用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120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11-4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仓储费用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180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11-1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月仓储费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用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90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900" spc="9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截至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21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收盘，</a:t>
            </a:r>
            <a:r>
              <a:rPr 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PK1-4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价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差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64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PK11-4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价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差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232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PK11-1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价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差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168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900" spc="9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当前期货合约价格走势呈</a:t>
            </a:r>
            <a:r>
              <a:rPr 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back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结构，符合新产季花生增产预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期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，当前价差结构合理，无明显套利机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会。</a:t>
            </a:r>
            <a:endParaRPr sz="900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1" name="textbox 51"/>
          <p:cNvSpPr/>
          <p:nvPr/>
        </p:nvSpPr>
        <p:spPr>
          <a:xfrm>
            <a:off x="6444208" y="4155013"/>
            <a:ext cx="1584175" cy="1128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65"/>
              </a:lnSpc>
            </a:pPr>
            <a:r>
              <a:rPr sz="500" spc="10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</a:t>
            </a:r>
            <a:r>
              <a:rPr sz="500" spc="10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500" spc="10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wind</a:t>
            </a: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smtClean="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dirty="0"/>
          </a:p>
        </p:txBody>
      </p:sp>
      <p:sp>
        <p:nvSpPr>
          <p:cNvPr id="6" name="textbox 44"/>
          <p:cNvSpPr/>
          <p:nvPr/>
        </p:nvSpPr>
        <p:spPr>
          <a:xfrm>
            <a:off x="1115616" y="339502"/>
            <a:ext cx="5217239" cy="28819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07340" indent="-285750" eaLnBrk="0">
              <a:lnSpc>
                <a:spcPts val="2285"/>
              </a:lnSpc>
              <a:buFont typeface="Arial" panose="020B0604020202020204" pitchFamily="34" charset="0"/>
              <a:buChar char="•"/>
            </a:pPr>
            <a:r>
              <a:rPr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 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</a:t>
            </a:r>
            <a:r>
              <a:rPr lang="zh-CN" altLang="en-US" sz="1600" spc="6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生期货各合约价差</a:t>
            </a:r>
          </a:p>
          <a:p>
            <a:pPr marL="307340" indent="-285750" eaLnBrk="0">
              <a:lnSpc>
                <a:spcPts val="2285"/>
              </a:lnSpc>
              <a:buFont typeface="Arial" panose="020B0604020202020204" pitchFamily="34" charset="0"/>
              <a:buChar char="•"/>
            </a:pPr>
            <a:endParaRPr lang="zh-CN" altLang="en-US" sz="1600" spc="60">
              <a:ln w="653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2283718"/>
            <a:ext cx="6912768" cy="173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76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971550" y="915566"/>
            <a:ext cx="7067016" cy="79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通过对当前花生现货通货米及油料米价格折算，截至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21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，符合交割标准花生现货成交价格均值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为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10242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PK2401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基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差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342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PK2404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合约基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差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为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406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PK2311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约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基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差</a:t>
            </a:r>
            <a:r>
              <a:rPr lang="en-US" altLang="zh-CN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174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900" spc="9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当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前基差数据统计</a:t>
            </a:r>
            <a:r>
              <a:rPr lang="zh-CN" altLang="en-US" sz="900" spc="9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看</a:t>
            </a:r>
            <a:r>
              <a:rPr lang="zh-CN" altLang="en-US" sz="900" spc="9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，花生远月合约有基差修复需求。</a:t>
            </a:r>
            <a:endParaRPr sz="900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1" name="textbox 51"/>
          <p:cNvSpPr/>
          <p:nvPr/>
        </p:nvSpPr>
        <p:spPr>
          <a:xfrm>
            <a:off x="6516216" y="4371950"/>
            <a:ext cx="1769745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65"/>
              </a:lnSpc>
            </a:pPr>
            <a:r>
              <a:rPr sz="500" spc="10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</a:t>
            </a:r>
            <a:r>
              <a:rPr sz="500" spc="10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500" spc="10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wind</a:t>
            </a: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smtClean="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dirty="0"/>
          </a:p>
        </p:txBody>
      </p:sp>
      <p:sp>
        <p:nvSpPr>
          <p:cNvPr id="6" name="textbox 44"/>
          <p:cNvSpPr/>
          <p:nvPr/>
        </p:nvSpPr>
        <p:spPr>
          <a:xfrm>
            <a:off x="1115615" y="267335"/>
            <a:ext cx="5217239" cy="28819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07340" indent="-285750" eaLnBrk="0">
              <a:lnSpc>
                <a:spcPts val="2285"/>
              </a:lnSpc>
              <a:buFont typeface="Arial" panose="020B0604020202020204" pitchFamily="34" charset="0"/>
              <a:buChar char="•"/>
            </a:pPr>
            <a:r>
              <a:rPr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1600" spc="6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花生期货各合</a:t>
            </a:r>
            <a:r>
              <a:rPr lang="zh-CN" altLang="en-US" sz="16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约基差</a:t>
            </a:r>
            <a:endParaRPr lang="zh-CN" altLang="en-US" sz="1600" spc="60">
              <a:ln w="653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07340" indent="-285750" eaLnBrk="0">
              <a:lnSpc>
                <a:spcPts val="2285"/>
              </a:lnSpc>
              <a:buFont typeface="Arial" panose="020B0604020202020204" pitchFamily="34" charset="0"/>
              <a:buChar char="•"/>
            </a:pPr>
            <a:endParaRPr lang="zh-CN" altLang="en-US" sz="1600" spc="60">
              <a:ln w="653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130" y="1779662"/>
            <a:ext cx="6995875" cy="244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6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1043940" y="915670"/>
            <a:ext cx="4488180" cy="745490"/>
            <a:chOff x="903371" y="298503"/>
            <a:chExt cx="1974303" cy="475376"/>
          </a:xfrm>
        </p:grpSpPr>
        <p:sp>
          <p:nvSpPr>
            <p:cNvPr id="72" name="任意多边形 71"/>
            <p:cNvSpPr/>
            <p:nvPr/>
          </p:nvSpPr>
          <p:spPr bwMode="auto">
            <a:xfrm>
              <a:off x="903371" y="298503"/>
              <a:ext cx="1974303" cy="475376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771" tIns="48385" rIns="96771" bIns="48385" numCol="1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任意多边形 72"/>
            <p:cNvSpPr/>
            <p:nvPr/>
          </p:nvSpPr>
          <p:spPr bwMode="auto">
            <a:xfrm>
              <a:off x="1075562" y="350471"/>
              <a:ext cx="1755347" cy="370163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771" tIns="48385" rIns="96771" bIns="48385" numCol="1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 rot="16200000">
            <a:off x="1098738" y="870222"/>
            <a:ext cx="728980" cy="833755"/>
            <a:chOff x="8573738" y="3904269"/>
            <a:chExt cx="1029743" cy="1267581"/>
          </a:xfrm>
        </p:grpSpPr>
        <p:sp>
          <p:nvSpPr>
            <p:cNvPr id="75" name="Freeform 5"/>
            <p:cNvSpPr/>
            <p:nvPr/>
          </p:nvSpPr>
          <p:spPr bwMode="auto">
            <a:xfrm rot="5400000">
              <a:off x="8454819" y="4023188"/>
              <a:ext cx="1267581" cy="102974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771" tIns="48385" rIns="96771" bIns="48385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Freeform 5"/>
            <p:cNvSpPr/>
            <p:nvPr/>
          </p:nvSpPr>
          <p:spPr bwMode="auto">
            <a:xfrm rot="5400000">
              <a:off x="8563157" y="4094776"/>
              <a:ext cx="1070637" cy="88174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771" tIns="48385" rIns="96771" bIns="48385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979930" y="1071245"/>
            <a:ext cx="3014345" cy="4457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花</a:t>
            </a:r>
            <a:r>
              <a:rPr lang="zh-CN" altLang="en-US" sz="2000" b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生油、粕</a:t>
            </a:r>
            <a:r>
              <a:rPr kumimoji="0" lang="en-US" altLang="zh-CN" sz="2000" b="1" i="0" u="none" strike="noStrike" kern="1200" cap="none" spc="0" normalizeH="0" baseline="0" noProof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行情回顾</a:t>
            </a:r>
            <a:endParaRPr kumimoji="0" lang="en-US" altLang="zh-CN" sz="2000" b="1" i="0" u="none" strike="noStrike" kern="1200" cap="none" spc="0" normalizeH="0" baseline="0" noProof="0">
              <a:ln w="22225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>
              <a:ln w="22225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70000" y="1112520"/>
            <a:ext cx="348615" cy="3346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二</a:t>
            </a:r>
            <a:endParaRPr kumimoji="0" lang="zh-CN" altLang="en-US" sz="2000" b="1" i="0" u="none" strike="noStrike" kern="1200" cap="none" spc="0" normalizeH="0" baseline="0" noProof="0">
              <a:ln w="22225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59632" y="2283718"/>
            <a:ext cx="3036570" cy="10081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本周花生</a:t>
            </a:r>
            <a:r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油</a:t>
            </a:r>
            <a:r>
              <a:rPr kumimoji="0" lang="en-US" altLang="zh-C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现货</a:t>
            </a:r>
            <a:r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价格走势</a:t>
            </a:r>
            <a:endParaRPr kumimoji="0" lang="en-US" altLang="zh-CN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altLang="zh-CN" smtClean="0">
                <a:solidFill>
                  <a:prstClr val="black"/>
                </a:solidFill>
                <a:latin typeface="宋体" panose="02010600030101010101" pitchFamily="2" charset="-122"/>
                <a:cs typeface="+mn-ea"/>
              </a:rPr>
              <a:t>本周花生</a:t>
            </a:r>
            <a:r>
              <a:rPr lang="zh-CN" altLang="en-US" smtClean="0">
                <a:solidFill>
                  <a:prstClr val="black"/>
                </a:solidFill>
                <a:latin typeface="宋体" panose="02010600030101010101" pitchFamily="2" charset="-122"/>
                <a:cs typeface="+mn-ea"/>
              </a:rPr>
              <a:t>粕</a:t>
            </a:r>
            <a:r>
              <a:rPr lang="en-US" altLang="zh-CN" smtClean="0">
                <a:solidFill>
                  <a:prstClr val="black"/>
                </a:solidFill>
                <a:latin typeface="宋体" panose="02010600030101010101" pitchFamily="2" charset="-122"/>
                <a:cs typeface="+mn-ea"/>
              </a:rPr>
              <a:t>现货</a:t>
            </a:r>
            <a:r>
              <a:rPr lang="zh-CN" altLang="en-US">
                <a:solidFill>
                  <a:prstClr val="black"/>
                </a:solidFill>
                <a:latin typeface="宋体" panose="02010600030101010101" pitchFamily="2" charset="-122"/>
                <a:cs typeface="+mn-ea"/>
              </a:rPr>
              <a:t>价格走势</a:t>
            </a:r>
            <a:endParaRPr lang="en-US" altLang="zh-CN">
              <a:solidFill>
                <a:prstClr val="black"/>
              </a:solidFill>
              <a:latin typeface="宋体" panose="02010600030101010101" pitchFamily="2" charset="-122"/>
              <a:cs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	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03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4"/>
          <p:cNvSpPr/>
          <p:nvPr/>
        </p:nvSpPr>
        <p:spPr>
          <a:xfrm>
            <a:off x="971550" y="194945"/>
            <a:ext cx="6560820" cy="432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38000"/>
              </a:lnSpc>
            </a:pPr>
            <a:endParaRPr lang="en-US" altLang="en-US" sz="100" dirty="0"/>
          </a:p>
          <a:p>
            <a:pPr marL="21590" algn="l" rtl="0" eaLnBrk="0">
              <a:lnSpc>
                <a:spcPct val="138000"/>
              </a:lnSpc>
            </a:pPr>
            <a:r>
              <a:rPr 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2.1 </a:t>
            </a:r>
            <a:r>
              <a:rPr lang="zh-CN" alt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各油厂一级普通花生油价格走势</a:t>
            </a:r>
            <a:endParaRPr lang="en-US" altLang="en-US" sz="1700" dirty="0"/>
          </a:p>
        </p:txBody>
      </p:sp>
      <p:sp>
        <p:nvSpPr>
          <p:cNvPr id="51" name="textbox 51"/>
          <p:cNvSpPr/>
          <p:nvPr/>
        </p:nvSpPr>
        <p:spPr>
          <a:xfrm>
            <a:off x="5652120" y="4371950"/>
            <a:ext cx="2129785" cy="11048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>
              <a:solidFill>
                <a:schemeClr val="bg1"/>
              </a:solidFill>
            </a:endParaRPr>
          </a:p>
          <a:p>
            <a:pPr marL="12700" algn="l" rtl="0" eaLnBrk="0">
              <a:lnSpc>
                <a:spcPts val="665"/>
              </a:lnSpc>
            </a:pP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</a:t>
            </a:r>
            <a:r>
              <a:rPr sz="500" spc="10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500" spc="10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我的农产品网</a:t>
            </a: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500" spc="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Mysteel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spc="80" dirty="0">
              <a:ln w="2179" cap="flat" cmpd="sng">
                <a:solidFill>
                  <a:srgbClr val="808080">
                    <a:alpha val="100000"/>
                  </a:srgbClr>
                </a:solidFill>
                <a:prstDash val="solid"/>
                <a:bevel/>
              </a:ln>
              <a:solidFill>
                <a:schemeClr val="bg1">
                  <a:alpha val="10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40961" y="699542"/>
            <a:ext cx="6552728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eaLnBrk="0">
              <a:lnSpc>
                <a:spcPct val="138000"/>
              </a:lnSpc>
              <a:buFont typeface="Arial" panose="020B0604020202020204" pitchFamily="34" charset="0"/>
              <a:buChar char="•"/>
            </a:pPr>
            <a:endParaRPr lang="zh-CN" altLang="en-US" sz="1000">
              <a:solidFill>
                <a:prstClr val="black"/>
              </a:solidFill>
            </a:endParaRPr>
          </a:p>
          <a:p>
            <a:pPr marL="184150" lvl="0" indent="-171450" eaLnBrk="0">
              <a:lnSpc>
                <a:spcPct val="138000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本周国内普通一级花生油价格走势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偏</a:t>
            </a:r>
            <a:r>
              <a:rPr lang="zh-CN" altLang="en-US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弱：</a:t>
            </a:r>
            <a:endParaRPr lang="en-US" altLang="zh-CN" sz="9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84150" lvl="0" indent="-171450" eaLnBrk="0">
              <a:lnSpc>
                <a:spcPct val="138000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r>
              <a:rPr lang="zh-CN" altLang="en-US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临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沂金胜粮油报价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r>
              <a:rPr lang="en-US" altLang="zh-CN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16500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吨（上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</a:t>
            </a:r>
            <a:r>
              <a:rPr lang="en-US" altLang="zh-CN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16600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吨），山东绿地食品报价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r>
              <a:rPr lang="en-US" altLang="zh-CN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16500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吨（上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</a:t>
            </a:r>
            <a:r>
              <a:rPr lang="en-US" altLang="zh-CN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16600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吨），山东玉皇粮油报价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r>
              <a:rPr lang="en-US" altLang="zh-CN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16500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吨（上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</a:t>
            </a:r>
            <a:r>
              <a:rPr lang="en-US" altLang="zh-CN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16700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吨），青岛品好粮油报价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r>
              <a:rPr lang="en-US" altLang="zh-CN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16200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吨（上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</a:t>
            </a:r>
            <a:r>
              <a:rPr lang="en-US" altLang="zh-CN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16500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吨），青岛天祥食品报价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r>
              <a:rPr lang="en-US" altLang="zh-CN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16200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吨（上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</a:t>
            </a:r>
            <a:r>
              <a:rPr lang="en-US" altLang="zh-CN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16500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吨）。</a:t>
            </a:r>
            <a:endParaRPr lang="zh-CN" altLang="en-US" sz="900" spc="10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1917761"/>
            <a:ext cx="6781858" cy="2310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4"/>
          <p:cNvSpPr/>
          <p:nvPr/>
        </p:nvSpPr>
        <p:spPr>
          <a:xfrm>
            <a:off x="1280062" y="771036"/>
            <a:ext cx="6624786" cy="1008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71450" indent="-171450" eaLnBrk="0">
              <a:lnSpc>
                <a:spcPct val="178000"/>
              </a:lnSpc>
              <a:buFont typeface="Arial" panose="020B0604020202020204" pitchFamily="34" charset="0"/>
              <a:buChar char="•"/>
            </a:pP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本周国内浓香一级花生油各家价格整体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平</a:t>
            </a:r>
            <a:r>
              <a:rPr lang="zh-CN" altLang="en-US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稳：</a:t>
            </a:r>
            <a:endParaRPr lang="en-US" altLang="zh-CN" sz="9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 eaLnBrk="0">
              <a:lnSpc>
                <a:spcPct val="178000"/>
              </a:lnSpc>
              <a:buFont typeface="Arial" panose="020B0604020202020204" pitchFamily="34" charset="0"/>
              <a:buChar char="•"/>
            </a:pPr>
            <a:r>
              <a:rPr lang="zh-CN" altLang="en-US" sz="9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临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沂金胜粮油报价：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19000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吨（上周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19000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吨），山东绿地食品报价：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19200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吨（上周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19200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吨），山东玉皇粮油报价：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19100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吨（上周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19100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吨），青岛品好粮油报价：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18600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吨（上周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18600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吨），青岛天祥食品报价：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19000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吨（上周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19000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吨）。</a:t>
            </a:r>
            <a:endParaRPr lang="zh-CN" sz="900" spc="10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1" name="textbox 51"/>
          <p:cNvSpPr/>
          <p:nvPr/>
        </p:nvSpPr>
        <p:spPr>
          <a:xfrm>
            <a:off x="5868144" y="4623472"/>
            <a:ext cx="2082983" cy="11048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>
              <a:solidFill>
                <a:schemeClr val="bg1"/>
              </a:solidFill>
            </a:endParaRPr>
          </a:p>
          <a:p>
            <a:pPr marL="12700" algn="l" rtl="0" eaLnBrk="0">
              <a:lnSpc>
                <a:spcPts val="665"/>
              </a:lnSpc>
            </a:pP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</a:t>
            </a:r>
            <a:r>
              <a:rPr sz="500" spc="10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500" spc="10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我的农产品网</a:t>
            </a: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500" spc="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Mysteel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spc="80" dirty="0">
              <a:ln w="2179" cap="flat" cmpd="sng">
                <a:solidFill>
                  <a:srgbClr val="808080">
                    <a:alpha val="100000"/>
                  </a:srgbClr>
                </a:solidFill>
                <a:prstDash val="solid"/>
                <a:bevel/>
              </a:ln>
              <a:solidFill>
                <a:schemeClr val="bg1">
                  <a:alpha val="10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textbox 44"/>
          <p:cNvSpPr/>
          <p:nvPr/>
        </p:nvSpPr>
        <p:spPr>
          <a:xfrm>
            <a:off x="971550" y="194945"/>
            <a:ext cx="6560820" cy="432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38000"/>
              </a:lnSpc>
            </a:pPr>
            <a:endParaRPr lang="en-US" altLang="en-US" sz="100" dirty="0"/>
          </a:p>
          <a:p>
            <a:pPr marL="21590" algn="l" rtl="0" eaLnBrk="0">
              <a:lnSpc>
                <a:spcPct val="138000"/>
              </a:lnSpc>
            </a:pPr>
            <a:r>
              <a:rPr 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2.1 </a:t>
            </a:r>
            <a:r>
              <a:rPr lang="zh-CN" alt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各油厂一级浓香花生油价格走势</a:t>
            </a:r>
            <a:endParaRPr lang="en-US" altLang="en-US" sz="17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851670"/>
            <a:ext cx="6617077" cy="26997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8"/>
          <p:cNvSpPr/>
          <p:nvPr/>
        </p:nvSpPr>
        <p:spPr>
          <a:xfrm>
            <a:off x="827584" y="1059582"/>
            <a:ext cx="6943965" cy="7924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71450" indent="-171450" algn="l" rtl="0" eaLnBrk="0">
              <a:lnSpc>
                <a:spcPct val="83000"/>
              </a:lnSpc>
              <a:buFont typeface="Arial" panose="020B0604020202020204" pitchFamily="34" charset="0"/>
              <a:buChar char="•"/>
            </a:pPr>
            <a:endParaRPr lang="en-US" altLang="en-US" sz="100" dirty="0"/>
          </a:p>
          <a:p>
            <a:pPr marL="184150" indent="-171450" eaLnBrk="0">
              <a:lnSpc>
                <a:spcPct val="148000"/>
              </a:lnSpc>
              <a:spcBef>
                <a:spcPts val="895"/>
              </a:spcBef>
              <a:buFont typeface="Arial" panose="020B0604020202020204" pitchFamily="34" charset="0"/>
              <a:buChar char="•"/>
            </a:pP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综合统计看，抽样油厂一级普通花生油成交均价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为</a:t>
            </a:r>
            <a:r>
              <a:rPr lang="en-US" altLang="zh-CN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16300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吨，抽样油厂一级浓香花生油成交均价为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18900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吨，整体报价走势偏弱。</a:t>
            </a:r>
            <a:endParaRPr lang="en-US" altLang="en-US" sz="900" dirty="0"/>
          </a:p>
        </p:txBody>
      </p:sp>
      <p:sp>
        <p:nvSpPr>
          <p:cNvPr id="51" name="textbox 51"/>
          <p:cNvSpPr/>
          <p:nvPr/>
        </p:nvSpPr>
        <p:spPr>
          <a:xfrm>
            <a:off x="7019976" y="4688153"/>
            <a:ext cx="1769745" cy="11048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>
              <a:solidFill>
                <a:schemeClr val="bg1"/>
              </a:solidFill>
            </a:endParaRPr>
          </a:p>
          <a:p>
            <a:pPr marL="12700" algn="l" rtl="0" eaLnBrk="0">
              <a:lnSpc>
                <a:spcPts val="665"/>
              </a:lnSpc>
            </a:pP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资料来源：</a:t>
            </a: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万得、</a:t>
            </a:r>
            <a:r>
              <a:rPr sz="500" spc="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Mysteel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spc="80" dirty="0">
              <a:ln w="2179" cap="flat" cmpd="sng">
                <a:solidFill>
                  <a:srgbClr val="808080">
                    <a:alpha val="100000"/>
                  </a:srgbClr>
                </a:solidFill>
                <a:prstDash val="solid"/>
                <a:bevel/>
              </a:ln>
              <a:solidFill>
                <a:schemeClr val="bg1">
                  <a:alpha val="10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textbox 44"/>
          <p:cNvSpPr/>
          <p:nvPr/>
        </p:nvSpPr>
        <p:spPr>
          <a:xfrm>
            <a:off x="971550" y="194945"/>
            <a:ext cx="6560820" cy="432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38000"/>
              </a:lnSpc>
            </a:pPr>
            <a:endParaRPr lang="en-US" altLang="en-US" sz="100" dirty="0"/>
          </a:p>
          <a:p>
            <a:pPr marL="21590" algn="l" rtl="0" eaLnBrk="0">
              <a:lnSpc>
                <a:spcPct val="138000"/>
              </a:lnSpc>
            </a:pPr>
            <a:r>
              <a:rPr 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2.1 </a:t>
            </a:r>
            <a:r>
              <a:rPr lang="zh-CN" alt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各抽样油厂一级普通</a:t>
            </a:r>
            <a:r>
              <a:rPr lang="en-US" altLang="zh-CN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浓香花生油价格走势</a:t>
            </a:r>
            <a:endParaRPr lang="en-US" altLang="en-US" sz="17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795" y="2078990"/>
            <a:ext cx="6871754" cy="2572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8"/>
          <p:cNvSpPr/>
          <p:nvPr/>
        </p:nvSpPr>
        <p:spPr>
          <a:xfrm>
            <a:off x="971550" y="771550"/>
            <a:ext cx="6696541" cy="1080527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84150" indent="-171450" eaLnBrk="0">
              <a:lnSpc>
                <a:spcPct val="148000"/>
              </a:lnSpc>
              <a:spcBef>
                <a:spcPts val="895"/>
              </a:spcBef>
              <a:buFont typeface="Arial" panose="020B0604020202020204" pitchFamily="34" charset="0"/>
              <a:buChar char="•"/>
            </a:pP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当前油厂开机率处于低位，花生粕供应偏紧，但下游需求一般，报价偏弱：</a:t>
            </a:r>
            <a:endParaRPr lang="en-US" altLang="zh-CN" sz="900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84150" indent="-171450" eaLnBrk="0">
              <a:lnSpc>
                <a:spcPct val="148000"/>
              </a:lnSpc>
              <a:spcBef>
                <a:spcPts val="895"/>
              </a:spcBef>
              <a:buFont typeface="Arial" panose="020B0604020202020204" pitchFamily="34" charset="0"/>
              <a:buChar char="•"/>
            </a:pP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鲁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花花生粕价格停报；嘉里花生粕价格未报；中粮花生粕价格未报；开封龙大花生粕价格停报；莒南金胜油厂花生粕价格未报；莒南玉皇油厂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46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蛋白花生粕报价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5050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；胶州品品好油厂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46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蛋白花生粕报价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5050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；青岛天祥油厂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45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蛋白花生粕报价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5000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；新乡华豫油脂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43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蛋白花生粕报价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4300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en-US" sz="900" dirty="0"/>
          </a:p>
        </p:txBody>
      </p:sp>
      <p:sp>
        <p:nvSpPr>
          <p:cNvPr id="51" name="textbox 51"/>
          <p:cNvSpPr/>
          <p:nvPr/>
        </p:nvSpPr>
        <p:spPr>
          <a:xfrm>
            <a:off x="5483651" y="4659982"/>
            <a:ext cx="2184440" cy="11048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>
              <a:solidFill>
                <a:schemeClr val="bg1"/>
              </a:solidFill>
            </a:endParaRPr>
          </a:p>
          <a:p>
            <a:pPr marL="12700" algn="l" rtl="0" eaLnBrk="0">
              <a:lnSpc>
                <a:spcPts val="665"/>
              </a:lnSpc>
            </a:pP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</a:t>
            </a:r>
            <a:r>
              <a:rPr sz="500" spc="10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500" spc="10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我的农产品网</a:t>
            </a: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500" spc="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Mysteel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spc="80" dirty="0">
              <a:ln w="2179" cap="flat" cmpd="sng">
                <a:solidFill>
                  <a:srgbClr val="808080">
                    <a:alpha val="100000"/>
                  </a:srgbClr>
                </a:solidFill>
                <a:prstDash val="solid"/>
                <a:bevel/>
              </a:ln>
              <a:solidFill>
                <a:schemeClr val="bg1">
                  <a:alpha val="10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textbox 44"/>
          <p:cNvSpPr/>
          <p:nvPr/>
        </p:nvSpPr>
        <p:spPr>
          <a:xfrm>
            <a:off x="971550" y="194945"/>
            <a:ext cx="6560820" cy="432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38000"/>
              </a:lnSpc>
            </a:pPr>
            <a:endParaRPr lang="en-US" altLang="en-US" sz="100" dirty="0"/>
          </a:p>
          <a:p>
            <a:pPr marL="21590" eaLnBrk="0">
              <a:lnSpc>
                <a:spcPct val="138000"/>
              </a:lnSpc>
            </a:pPr>
            <a:r>
              <a:rPr 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2.2 </a:t>
            </a:r>
            <a:r>
              <a:rPr lang="zh-CN" alt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</a:t>
            </a:r>
            <a:r>
              <a:rPr lang="zh-CN" altLang="en-US" sz="1700" spc="6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生粕价格价格走势</a:t>
            </a:r>
            <a:endParaRPr lang="en-US" altLang="en-US" sz="17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505" y="1852077"/>
            <a:ext cx="6626910" cy="269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7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8"/>
          <p:cNvSpPr/>
          <p:nvPr/>
        </p:nvSpPr>
        <p:spPr>
          <a:xfrm>
            <a:off x="899795" y="699135"/>
            <a:ext cx="6912565" cy="352879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71450" indent="-171450" algn="l" rtl="0" eaLnBrk="0">
              <a:lnSpc>
                <a:spcPct val="83000"/>
              </a:lnSpc>
              <a:buFont typeface="Arial" panose="020B0604020202020204" pitchFamily="34" charset="0"/>
              <a:buChar char="•"/>
            </a:pPr>
            <a:endParaRPr lang="en-US" altLang="en-US" sz="100" dirty="0"/>
          </a:p>
          <a:p>
            <a:pPr marL="184150" indent="-171450" eaLnBrk="0">
              <a:lnSpc>
                <a:spcPct val="148000"/>
              </a:lnSpc>
              <a:spcBef>
                <a:spcPts val="895"/>
              </a:spcBef>
              <a:buFont typeface="Arial" panose="020B0604020202020204" pitchFamily="34" charset="0"/>
              <a:buChar char="•"/>
            </a:pP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豆粕长期走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势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：偏强区间震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荡</a:t>
            </a:r>
          </a:p>
          <a:p>
            <a:pPr marL="184150" indent="-171450" eaLnBrk="0">
              <a:lnSpc>
                <a:spcPct val="148000"/>
              </a:lnSpc>
              <a:spcBef>
                <a:spcPts val="895"/>
              </a:spcBef>
              <a:buFont typeface="Arial" panose="020B0604020202020204" pitchFamily="34" charset="0"/>
              <a:buChar char="•"/>
            </a:pP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整体来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看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，美豆走势疲软叠加国内现货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走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弱拖累国内期货价格；</a:t>
            </a:r>
            <a:r>
              <a:rPr lang="en-US" altLang="zh-CN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9-10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国国内大豆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供应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并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不宽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松，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美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豆尚未大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量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到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港，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国内呈现供需两弱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局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面，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若无其他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驱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动，短期豆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粕下方空间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限，或将维持偏强震荡。</a:t>
            </a:r>
            <a:endParaRPr lang="zh-CN" altLang="en-US" sz="900" spc="10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84150" indent="-171450" eaLnBrk="0">
              <a:lnSpc>
                <a:spcPct val="148000"/>
              </a:lnSpc>
              <a:spcBef>
                <a:spcPts val="895"/>
              </a:spcBef>
              <a:buFont typeface="Arial" panose="020B0604020202020204" pitchFamily="34" charset="0"/>
              <a:buChar char="•"/>
            </a:pP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国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内方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面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：当前市场处于阶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段性成交冷清状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态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尽管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9-10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月国内大豆到港量边际递减，国内供应并不十分宽松，最新预估大豆到港量较此前增加，存在超预期情况，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手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中存货较高贸易商在市场低迷下存在恐慌心态，主动下调现货价格，对盘面形成拖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累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。此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外，终端养殖企业经过此前持续采购提货，目前已获得充足库存，市场出现阶段性成交冷清状态，现货价格疲软，对近月合约形成明显拖累。目前来看，下游节前备货并不明显，油厂陆续传出的国庆停机消息，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市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场反应平淡，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若后续成交依旧不见好转使得上游恐慌情绪加剧，现货价格短期或面临继续走弱局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面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900" spc="10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84150" indent="-171450" eaLnBrk="0">
              <a:lnSpc>
                <a:spcPct val="148000"/>
              </a:lnSpc>
              <a:spcBef>
                <a:spcPts val="895"/>
              </a:spcBef>
              <a:buFont typeface="Arial" panose="020B0604020202020204" pitchFamily="34" charset="0"/>
              <a:buChar char="•"/>
            </a:pP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美豆方面：目前美豆接近生长尾期，天气炒作难有较大影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响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，周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二凌晨公布的每周作物生长报告显示，截至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17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日当周，美豆优良率为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52%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，与上周持平；收割率为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5%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，去年同期为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3%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，五年均值为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4%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；落叶率为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54</a:t>
            </a:r>
            <a:r>
              <a:rPr lang="en-US" altLang="zh-CN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%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，美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豆收割压力即将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到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来；巴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西方面，新季大豆已陆续开始播种，当前迎来史上最快播种进度，后续需逐渐提升对南美天气关注度，近期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40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度以上高温或对播种推进产生阻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碍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en-US" sz="900" dirty="0"/>
          </a:p>
        </p:txBody>
      </p:sp>
      <p:sp>
        <p:nvSpPr>
          <p:cNvPr id="51" name="textbox 51"/>
          <p:cNvSpPr/>
          <p:nvPr/>
        </p:nvSpPr>
        <p:spPr>
          <a:xfrm>
            <a:off x="7019976" y="4688153"/>
            <a:ext cx="1769745" cy="11048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>
              <a:solidFill>
                <a:schemeClr val="bg1"/>
              </a:solidFill>
            </a:endParaRPr>
          </a:p>
          <a:p>
            <a:pPr marL="12700" algn="l" rtl="0" eaLnBrk="0">
              <a:lnSpc>
                <a:spcPts val="665"/>
              </a:lnSpc>
            </a:pP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资料来源：</a:t>
            </a: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万得、</a:t>
            </a:r>
            <a:r>
              <a:rPr sz="500" spc="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Mysteel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spc="80" dirty="0">
              <a:ln w="2179" cap="flat" cmpd="sng">
                <a:solidFill>
                  <a:srgbClr val="808080">
                    <a:alpha val="100000"/>
                  </a:srgbClr>
                </a:solidFill>
                <a:prstDash val="solid"/>
                <a:bevel/>
              </a:ln>
              <a:solidFill>
                <a:schemeClr val="bg1">
                  <a:alpha val="10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9795" y="214097"/>
            <a:ext cx="3389389" cy="453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590" lvl="0" eaLnBrk="0">
              <a:lnSpc>
                <a:spcPct val="138000"/>
              </a:lnSpc>
            </a:pPr>
            <a:r>
              <a:rPr lang="en-US" altLang="zh-CN" sz="1700" spc="6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2.2 </a:t>
            </a:r>
            <a:r>
              <a:rPr lang="zh-CN" altLang="en-US" sz="1700" spc="6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花生粕价格价格走</a:t>
            </a:r>
            <a:r>
              <a:rPr lang="zh-CN" alt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势</a:t>
            </a:r>
            <a:r>
              <a:rPr lang="en-US" altLang="zh-CN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</a:t>
            </a:r>
            <a:r>
              <a:rPr lang="zh-CN" alt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豆粕</a:t>
            </a:r>
            <a:endParaRPr lang="en-US" altLang="en-US" sz="17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64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1043940" y="915670"/>
            <a:ext cx="4488180" cy="745490"/>
            <a:chOff x="903371" y="298503"/>
            <a:chExt cx="1974303" cy="475376"/>
          </a:xfrm>
        </p:grpSpPr>
        <p:sp>
          <p:nvSpPr>
            <p:cNvPr id="72" name="任意多边形 71"/>
            <p:cNvSpPr/>
            <p:nvPr/>
          </p:nvSpPr>
          <p:spPr bwMode="auto">
            <a:xfrm>
              <a:off x="903371" y="298503"/>
              <a:ext cx="1974303" cy="475376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771" tIns="48385" rIns="96771" bIns="48385" numCol="1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任意多边形 72"/>
            <p:cNvSpPr/>
            <p:nvPr/>
          </p:nvSpPr>
          <p:spPr bwMode="auto">
            <a:xfrm>
              <a:off x="1075562" y="350471"/>
              <a:ext cx="1755347" cy="370163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771" tIns="48385" rIns="96771" bIns="48385" numCol="1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 rot="16200000">
            <a:off x="1098738" y="870222"/>
            <a:ext cx="728980" cy="833755"/>
            <a:chOff x="8573738" y="3904269"/>
            <a:chExt cx="1029743" cy="1267581"/>
          </a:xfrm>
        </p:grpSpPr>
        <p:sp>
          <p:nvSpPr>
            <p:cNvPr id="75" name="Freeform 5"/>
            <p:cNvSpPr/>
            <p:nvPr/>
          </p:nvSpPr>
          <p:spPr bwMode="auto">
            <a:xfrm rot="5400000">
              <a:off x="8454819" y="4023188"/>
              <a:ext cx="1267581" cy="102974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771" tIns="48385" rIns="96771" bIns="48385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Freeform 5"/>
            <p:cNvSpPr/>
            <p:nvPr/>
          </p:nvSpPr>
          <p:spPr bwMode="auto">
            <a:xfrm rot="5400000">
              <a:off x="8563157" y="4094776"/>
              <a:ext cx="1070637" cy="88174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771" tIns="48385" rIns="96771" bIns="48385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979930" y="1071245"/>
            <a:ext cx="3014345" cy="4457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油厂压榨利润计算</a:t>
            </a:r>
            <a:endParaRPr kumimoji="0" lang="en-US" altLang="zh-CN" sz="2000" b="1" i="0" u="none" strike="noStrike" kern="1200" cap="none" spc="0" normalizeH="0" baseline="0" noProof="0">
              <a:ln w="22225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70000" y="1112520"/>
            <a:ext cx="348615" cy="3346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三</a:t>
            </a:r>
            <a:endParaRPr kumimoji="0" lang="zh-CN" altLang="en-US" sz="2000" b="1" i="0" u="none" strike="noStrike" kern="1200" cap="none" spc="0" normalizeH="0" baseline="0" noProof="0">
              <a:ln w="22225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8615" y="2453005"/>
            <a:ext cx="3036570" cy="6228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noProof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花生油厂压榨利润计算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	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	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306570" y="1851660"/>
            <a:ext cx="3096895" cy="20739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32236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121"/>
          <p:cNvSpPr/>
          <p:nvPr/>
        </p:nvSpPr>
        <p:spPr>
          <a:xfrm>
            <a:off x="827584" y="1347614"/>
            <a:ext cx="2664296" cy="23762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84150" indent="-171450" eaLnBrk="0">
              <a:lnSpc>
                <a:spcPct val="148000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压榨花生利润统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计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endParaRPr lang="en-US" altLang="zh-CN" sz="900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84150" indent="-171450" eaLnBrk="0">
              <a:lnSpc>
                <a:spcPct val="148000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鲁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花花生成本价格按通货价格</a:t>
            </a:r>
            <a:r>
              <a:rPr lang="en-US" altLang="zh-CN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-1000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元计价，花生粕价格按照目前市场成交均价计算，油以一级浓香花生油均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价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计。</a:t>
            </a:r>
            <a:endParaRPr lang="en-US" altLang="zh-CN" sz="900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84150" indent="-171450" eaLnBrk="0">
              <a:lnSpc>
                <a:spcPct val="148000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厂按油料米成交均价计算，花生粕价格按照目前市场成交价，花生油以一级普通花生油价格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计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算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900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84150" indent="-171450" eaLnBrk="0">
              <a:lnSpc>
                <a:spcPct val="148000"/>
              </a:lnSpc>
              <a:spcBef>
                <a:spcPts val="275"/>
              </a:spcBef>
              <a:buFont typeface="Arial" panose="020B0604020202020204" pitchFamily="34" charset="0"/>
              <a:buChar char="•"/>
            </a:pP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目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前油厂压榨均处于亏损</a:t>
            </a:r>
            <a:r>
              <a:rPr lang="zh-CN" altLang="en-US" sz="9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状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态，推算大</a:t>
            </a:r>
            <a:r>
              <a:rPr lang="en-US" altLang="zh-CN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</a:t>
            </a:r>
            <a:r>
              <a:rPr lang="en-US" altLang="zh-CN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9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小油厂均不会大量入市收购，但会对现货价格形成支撑，春节前现货跌幅有限。</a:t>
            </a:r>
            <a:endParaRPr lang="zh-CN" sz="900" spc="10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1" name="textbox 51"/>
          <p:cNvSpPr/>
          <p:nvPr/>
        </p:nvSpPr>
        <p:spPr>
          <a:xfrm>
            <a:off x="6732240" y="4515966"/>
            <a:ext cx="1769745" cy="11048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>
              <a:solidFill>
                <a:schemeClr val="bg1"/>
              </a:solidFill>
            </a:endParaRPr>
          </a:p>
          <a:p>
            <a:pPr marL="12700" algn="l" rtl="0" eaLnBrk="0">
              <a:lnSpc>
                <a:spcPts val="665"/>
              </a:lnSpc>
            </a:pPr>
            <a:r>
              <a:rPr sz="500" spc="100" dirty="0">
                <a:solidFill>
                  <a:schemeClr val="bg1">
                    <a:alpha val="100000"/>
                  </a:scheme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资料来源</a:t>
            </a:r>
            <a:r>
              <a:rPr sz="500" spc="10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500" spc="10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企业咨询</a:t>
            </a:r>
            <a:r>
              <a:rPr sz="500" spc="100" smtClean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500" spc="100" smtClean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500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500" spc="80" dirty="0">
              <a:ln w="2179" cap="flat" cmpd="sng">
                <a:solidFill>
                  <a:srgbClr val="808080">
                    <a:alpha val="100000"/>
                  </a:srgbClr>
                </a:solidFill>
                <a:prstDash val="solid"/>
                <a:bevel/>
              </a:ln>
              <a:solidFill>
                <a:schemeClr val="bg1">
                  <a:alpha val="10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9795" y="214097"/>
            <a:ext cx="2362185" cy="453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590" lvl="0" eaLnBrk="0">
              <a:lnSpc>
                <a:spcPct val="138000"/>
              </a:lnSpc>
            </a:pPr>
            <a:r>
              <a:rPr lang="en-US" altLang="zh-CN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 </a:t>
            </a:r>
            <a:r>
              <a:rPr lang="zh-CN" alt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油厂压榨利润计算</a:t>
            </a:r>
            <a:endParaRPr lang="en-US" altLang="en-US" sz="1700" dirty="0">
              <a:solidFill>
                <a:prstClr val="black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735546"/>
            <a:ext cx="4376934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1043940" y="915670"/>
            <a:ext cx="4488180" cy="745490"/>
            <a:chOff x="903371" y="298503"/>
            <a:chExt cx="1974303" cy="475376"/>
          </a:xfrm>
        </p:grpSpPr>
        <p:sp>
          <p:nvSpPr>
            <p:cNvPr id="72" name="任意多边形 71"/>
            <p:cNvSpPr/>
            <p:nvPr/>
          </p:nvSpPr>
          <p:spPr bwMode="auto">
            <a:xfrm>
              <a:off x="903371" y="298503"/>
              <a:ext cx="1974303" cy="475376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771" tIns="48385" rIns="96771" bIns="48385" numCol="1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任意多边形 72"/>
            <p:cNvSpPr/>
            <p:nvPr/>
          </p:nvSpPr>
          <p:spPr bwMode="auto">
            <a:xfrm>
              <a:off x="1075562" y="350471"/>
              <a:ext cx="1755347" cy="370163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771" tIns="48385" rIns="96771" bIns="48385" numCol="1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 rot="16200000">
            <a:off x="1098738" y="870222"/>
            <a:ext cx="728980" cy="833755"/>
            <a:chOff x="8573738" y="3904269"/>
            <a:chExt cx="1029743" cy="1267581"/>
          </a:xfrm>
        </p:grpSpPr>
        <p:sp>
          <p:nvSpPr>
            <p:cNvPr id="75" name="Freeform 5"/>
            <p:cNvSpPr/>
            <p:nvPr/>
          </p:nvSpPr>
          <p:spPr bwMode="auto">
            <a:xfrm rot="5400000">
              <a:off x="8454819" y="4023188"/>
              <a:ext cx="1267581" cy="102974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771" tIns="48385" rIns="96771" bIns="48385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Freeform 5"/>
            <p:cNvSpPr/>
            <p:nvPr/>
          </p:nvSpPr>
          <p:spPr bwMode="auto">
            <a:xfrm rot="5400000">
              <a:off x="8563157" y="4094776"/>
              <a:ext cx="1070637" cy="88174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771" tIns="48385" rIns="96771" bIns="48385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979930" y="1071245"/>
            <a:ext cx="3014345" cy="4457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总结与后期行情展望</a:t>
            </a:r>
            <a:endParaRPr kumimoji="0" lang="en-US" altLang="zh-CN" sz="2000" b="1" i="0" u="none" strike="noStrike" kern="1200" cap="none" spc="0" normalizeH="0" baseline="0" noProof="0">
              <a:ln w="22225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70000" y="1112520"/>
            <a:ext cx="348615" cy="3346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四</a:t>
            </a:r>
            <a:endParaRPr kumimoji="0" lang="zh-CN" altLang="en-US" sz="2000" b="1" i="0" u="none" strike="noStrike" kern="1200" cap="none" spc="0" normalizeH="0" baseline="0" noProof="0">
              <a:ln w="22225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94869" y="1995686"/>
            <a:ext cx="3036570" cy="16630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	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总结与后市展望</a:t>
            </a:r>
            <a:endParaRPr kumimoji="0" lang="en-US" altLang="zh-CN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zh-CN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操</a:t>
            </a:r>
            <a:r>
              <a: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作</a:t>
            </a:r>
            <a:r>
              <a: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建</a:t>
            </a:r>
            <a:r>
              <a:rPr lang="zh-CN" altLang="en-US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议</a:t>
            </a:r>
            <a:endParaRPr lang="en-US" altLang="zh-CN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风险提示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4854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99795" y="214097"/>
            <a:ext cx="2253181" cy="453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590" lvl="0" eaLnBrk="0">
              <a:lnSpc>
                <a:spcPct val="138000"/>
              </a:lnSpc>
            </a:pPr>
            <a:r>
              <a:rPr lang="en-US" altLang="zh-CN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4.1 </a:t>
            </a:r>
            <a:r>
              <a:rPr lang="zh-CN" alt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总结与后市展望</a:t>
            </a:r>
            <a:endParaRPr lang="en-US" altLang="en-US" sz="1700" dirty="0">
              <a:solidFill>
                <a:prstClr val="black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1600" y="1059582"/>
            <a:ext cx="705678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latin typeface="楷体" panose="02010609060101010101" pitchFamily="49" charset="-122"/>
                <a:ea typeface="楷体" panose="02010609060101010101" pitchFamily="49" charset="-122"/>
              </a:rPr>
              <a:t>2022/23 </a:t>
            </a:r>
            <a:r>
              <a:rPr lang="zh-CN" altLang="en-US" sz="1200" smtClean="0">
                <a:latin typeface="楷体" panose="02010609060101010101" pitchFamily="49" charset="-122"/>
                <a:ea typeface="楷体" panose="02010609060101010101" pitchFamily="49" charset="-122"/>
              </a:rPr>
              <a:t>花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生产季花生已基本消化殆尽，市场余量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zh-CN" altLang="en-US" sz="1200" smtClean="0">
                <a:latin typeface="楷体" panose="02010609060101010101" pitchFamily="49" charset="-122"/>
                <a:ea typeface="楷体" panose="02010609060101010101" pitchFamily="49" charset="-122"/>
              </a:rPr>
              <a:t>多（抽样油厂</a:t>
            </a:r>
            <a:r>
              <a:rPr lang="en-US" altLang="zh-CN" sz="1200" smtClean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1200" smtClean="0">
                <a:latin typeface="楷体" panose="02010609060101010101" pitchFamily="49" charset="-122"/>
                <a:ea typeface="楷体" panose="02010609060101010101" pitchFamily="49" charset="-122"/>
              </a:rPr>
              <a:t>万吨左右），新季花生（麦茬）即将大量上市，双节备货已进入收尾阶段，整体备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货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情</a:t>
            </a:r>
            <a:r>
              <a:rPr lang="zh-CN" altLang="en-US" sz="1200" smtClean="0">
                <a:latin typeface="楷体" panose="02010609060101010101" pitchFamily="49" charset="-122"/>
                <a:ea typeface="楷体" panose="02010609060101010101" pitchFamily="49" charset="-122"/>
              </a:rPr>
              <a:t>况一般，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当前市场阶段性供应偏紧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状</a:t>
            </a:r>
            <a:r>
              <a:rPr lang="zh-CN" altLang="en-US" sz="1200" smtClean="0">
                <a:latin typeface="楷体" panose="02010609060101010101" pitchFamily="49" charset="-122"/>
                <a:ea typeface="楷体" panose="02010609060101010101" pitchFamily="49" charset="-122"/>
              </a:rPr>
              <a:t>态有所缓解，受大油厂入市收购政策影响，花生整体现货走势偏弱。</a:t>
            </a:r>
            <a:endParaRPr lang="en-US" altLang="zh-CN" sz="12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1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短期看当前花生现货市场价格跌势放缓，进口米在港数量不大，报价相对偏强，大油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厂</a:t>
            </a:r>
            <a:r>
              <a:rPr lang="zh-CN" altLang="en-US" sz="1200" smtClean="0">
                <a:latin typeface="楷体" panose="02010609060101010101" pitchFamily="49" charset="-122"/>
                <a:ea typeface="楷体" panose="02010609060101010101" pitchFamily="49" charset="-122"/>
              </a:rPr>
              <a:t>均未大量收购，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小油厂少量开收，现货跌速放缓。新季春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花</a:t>
            </a:r>
            <a:r>
              <a:rPr lang="zh-CN" altLang="en-US" sz="1200" smtClean="0">
                <a:latin typeface="楷体" panose="02010609060101010101" pitchFamily="49" charset="-122"/>
                <a:ea typeface="楷体" panose="02010609060101010101" pitchFamily="49" charset="-122"/>
              </a:rPr>
              <a:t>生购销速度加快，市场已基本消化完毕，</a:t>
            </a:r>
            <a:r>
              <a:rPr lang="en-US" altLang="zh-CN" sz="1200" smtClean="0">
                <a:latin typeface="楷体" panose="02010609060101010101" pitchFamily="49" charset="-122"/>
                <a:ea typeface="楷体" panose="02010609060101010101" pitchFamily="49" charset="-122"/>
              </a:rPr>
              <a:t>9-10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月份供应压力集中显现，现货、期货盘面或将持续承压。短期内现货节奏或将影响期货盘面走势，</a:t>
            </a:r>
            <a:r>
              <a:rPr lang="en-US" altLang="zh-CN" sz="120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合约或将走交割逻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辑</a:t>
            </a:r>
            <a:r>
              <a:rPr lang="zh-CN" altLang="en-US" sz="120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12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1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中长期来看新季花生增产已基本定局，若后期油厂入市收购政策无较大意外，预计新季花生现货价格将高开走稳，后期随上市量增加相应回</a:t>
            </a: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</a:rPr>
              <a:t>落</a:t>
            </a:r>
            <a:r>
              <a:rPr lang="zh-CN" altLang="en-US" sz="1200" smtClean="0">
                <a:latin typeface="楷体" panose="02010609060101010101" pitchFamily="49" charset="-122"/>
                <a:ea typeface="楷体" panose="02010609060101010101" pitchFamily="49" charset="-122"/>
              </a:rPr>
              <a:t>。因油厂当前库存较低，今年或将在收购初期少量收购，年前现货价格或有支撑，限制现货下方空间，但弱社会库存无法较好消化，年后现货价格或将出现短时间较大幅度下跌。</a:t>
            </a:r>
            <a:endParaRPr lang="zh-CN" altLang="en-US" sz="1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3568" y="555526"/>
            <a:ext cx="7711897" cy="4304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1200" b="1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操作建议</a:t>
            </a:r>
            <a:endParaRPr lang="en-US" altLang="zh-CN" sz="1200" b="1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短期策略：</a:t>
            </a:r>
            <a:endParaRPr lang="en-US" altLang="zh-CN" sz="800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单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边操作</a:t>
            </a:r>
            <a:r>
              <a:rPr lang="en-US" altLang="zh-CN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前期</a:t>
            </a:r>
            <a:r>
              <a:rPr lang="en-US" altLang="zh-CN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PK311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合约空单可寻低点逐渐平仓，下方支撑</a:t>
            </a:r>
            <a:r>
              <a:rPr lang="en-US" altLang="zh-CN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10000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，若价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格短期内迅速跌至</a:t>
            </a:r>
            <a:r>
              <a:rPr lang="en-US" altLang="zh-CN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9800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</a:t>
            </a:r>
            <a:r>
              <a:rPr lang="en-US" altLang="zh-CN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附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近，激进者可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轻仓尝试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多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单，上方目标</a:t>
            </a:r>
            <a:r>
              <a:rPr lang="en-US" altLang="zh-CN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10200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，若反弹至</a:t>
            </a:r>
            <a:r>
              <a:rPr lang="en-US" altLang="zh-CN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10200-10300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可轻仓试空；合约选择：</a:t>
            </a:r>
            <a:r>
              <a:rPr lang="en-US" altLang="zh-CN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PK2311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PK2401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合约。</a:t>
            </a:r>
            <a:endParaRPr lang="en-US" altLang="zh-CN" sz="800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en-US" altLang="zh-CN" sz="800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中长期策略：</a:t>
            </a:r>
            <a:endParaRPr lang="en-US" altLang="zh-CN" sz="800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中长周期看按照今年花生增种强预期下，大方向待当前天气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炒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作及现货阶段性节奏走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出高点后各合约寻找位置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做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空。</a:t>
            </a:r>
            <a:endParaRPr lang="en-US" altLang="zh-CN" sz="800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en-US" altLang="zh-CN" sz="800" spc="10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套保单：</a:t>
            </a:r>
            <a:endParaRPr lang="en-US" altLang="zh-CN" sz="800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卖空套保：可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根据自身基差情况，盘面（</a:t>
            </a:r>
            <a:r>
              <a:rPr lang="en-US" altLang="zh-CN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PK311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合约、</a:t>
            </a:r>
            <a:r>
              <a:rPr lang="en-US" altLang="zh-CN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PK312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合约、</a:t>
            </a:r>
            <a:r>
              <a:rPr lang="en-US" altLang="zh-CN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PK401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合约）寻高点陆续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入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场。</a:t>
            </a:r>
            <a:endParaRPr lang="zh-CN" altLang="en-US" sz="800" spc="10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买多套保：可根据自身榨利，结合油、粕价格买入套保，参考价格</a:t>
            </a:r>
            <a:r>
              <a:rPr lang="en-US" altLang="zh-CN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9800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附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近。</a:t>
            </a:r>
            <a:endParaRPr lang="en-US" altLang="zh-CN" sz="800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zh-CN" altLang="en-US" sz="800" spc="10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套利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操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作：</a:t>
            </a:r>
            <a:endParaRPr lang="en-US" altLang="zh-CN" sz="800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可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考虑 </a:t>
            </a:r>
            <a:r>
              <a:rPr lang="en-US" altLang="zh-CN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PK11-4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PK11-1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PK1-4 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反套操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作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800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en-US" altLang="zh-CN" sz="900" spc="10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1200" b="1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风</a:t>
            </a:r>
            <a:r>
              <a:rPr lang="zh-CN" altLang="en-US" sz="1200" b="1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险提示</a:t>
            </a:r>
            <a:endParaRPr lang="en-US" altLang="zh-CN" sz="1200" b="1" spc="100" smtClean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1450" indent="-1714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春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、夏花生上市期间有短时间供应断档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若油厂收购节奏加快，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现货价格波动较大；当前油脂、大宗粕类整体走势转弱，花生油、粕价格出现松动，或在情绪上对花生期货影响短期走势；当前受降雨天气影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响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，若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后期收获季降水仍较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，市场或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对新季花生黄曲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霉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素、新季产量及质量进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行</a:t>
            </a:r>
            <a:r>
              <a:rPr lang="zh-CN" altLang="en-US" sz="800" spc="10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炒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作；近期行业会议较多，嘉宾言论及观点或将在情绪上对行情产生影响；</a:t>
            </a:r>
            <a:r>
              <a:rPr lang="en-US" altLang="zh-CN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PK2310</a:t>
            </a:r>
            <a:r>
              <a:rPr lang="zh-CN" altLang="en-US" sz="800" spc="100" smtClean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合约减仓、交割态度及最终走势，或对行情产生较大影响。</a:t>
            </a:r>
            <a:endParaRPr lang="zh-CN" altLang="en-US" sz="800" spc="10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795" y="214097"/>
            <a:ext cx="2704587" cy="453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590" lvl="0" eaLnBrk="0">
              <a:lnSpc>
                <a:spcPct val="138000"/>
              </a:lnSpc>
            </a:pPr>
            <a:r>
              <a:rPr lang="en-US" altLang="zh-CN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4.2 </a:t>
            </a:r>
            <a:r>
              <a:rPr lang="zh-CN" altLang="en-US" sz="1700" spc="60" smtClean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操作建议与风险提示</a:t>
            </a:r>
            <a:endParaRPr lang="en-US" altLang="en-US" sz="17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179" y="4269871"/>
            <a:ext cx="2048701" cy="509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3179" y="4373881"/>
            <a:ext cx="19766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85000"/>
                  </a:schemeClr>
                </a:solidFill>
              </a:rPr>
              <a:t>400-1605-759</a:t>
            </a:r>
            <a:endParaRPr lang="zh-CN" altLang="en-US" sz="9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48250" y="4548056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济南市历下区经十路</a:t>
            </a:r>
            <a:r>
              <a:rPr lang="en-US" altLang="zh-CN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17703</a:t>
            </a:r>
            <a:r>
              <a:rPr lang="zh-CN" altLang="en-US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号华特广场五层</a:t>
            </a:r>
            <a:r>
              <a:rPr lang="en-US" altLang="zh-CN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r>
              <a:rPr lang="zh-CN" altLang="en-US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区</a:t>
            </a:r>
            <a:r>
              <a:rPr lang="en-US" altLang="zh-CN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C500.502</a:t>
            </a:r>
            <a:r>
              <a:rPr lang="zh-CN" altLang="en-US" sz="900" dirty="0">
                <a:solidFill>
                  <a:schemeClr val="bg1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室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AyMjQ2OTA5YzBhNjU0MzgzZTQ0N2QyMTU0ZDk5OGQifQ=="/>
  <p:tag name="KSO_WPP_MARK_KEY" val="703b7a38-4426-42b1-b790-2cd4825866b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>
            <a:alpha val="0"/>
          </a:srgbClr>
        </a:solidFill>
        <a:ln w="15403" cap="rnd">
          <a:solidFill>
            <a:srgbClr val="3388FF">
              <a:alpha val="0"/>
            </a:srgbClr>
          </a:solidFill>
          <a:prstDash val="solid"/>
          <a:round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4062</Words>
  <Application>Microsoft Office PowerPoint</Application>
  <PresentationFormat>全屏显示(16:9)</PresentationFormat>
  <Paragraphs>193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方正姚体</vt:lpstr>
      <vt:lpstr>黑体</vt:lpstr>
      <vt:lpstr>楷体</vt:lpstr>
      <vt:lpstr>宋体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Administrator</cp:lastModifiedBy>
  <cp:revision>156</cp:revision>
  <dcterms:created xsi:type="dcterms:W3CDTF">2020-04-28T12:33:00Z</dcterms:created>
  <dcterms:modified xsi:type="dcterms:W3CDTF">2023-09-21T18:12:46Z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969684A122CC47CB861827B07F7655F3</vt:lpwstr>
  </property>
  <property fmtid="{D5CDD505-2E9C-101B-9397-08002B2CF9AE}" pid="3" name="KSOProductBuildVer">
    <vt:lpwstr>2052-11.8.6.11825</vt:lpwstr>
  </property>
</Properties>
</file>